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127D-83D8-44AC-ACC0-C7D433E284B7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A863-2BDA-43D8-9F0F-D592FB704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ABEE-E626-4D93-8962-D15E73CD706E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8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CE48-7A0D-45B2-93CB-1298D8B234E2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C707-C32D-4CA5-80AE-00DD1EAA82D8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3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73BD-D8C6-4D49-8ABD-F32B9188D567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76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36CA-5E66-49E6-90B6-68A2D2BC2471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5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46FD-9B17-4644-BA69-1A5E207626EF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A1CF-E801-4705-AD2C-3DDC3A8094F0}" type="datetime1">
              <a:rPr lang="es-ES" smtClean="0"/>
              <a:t>09/03/2016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1A19-0DBA-4266-BFF5-4C9604906C8F}" type="datetime1">
              <a:rPr lang="es-ES" smtClean="0"/>
              <a:t>09/03/2016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00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EB0-83AC-4E58-B1D4-5117A54C887F}" type="datetime1">
              <a:rPr lang="es-ES" smtClean="0"/>
              <a:t>09/03/2016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9084-E3F5-4218-8F0C-6BB9F7FF39EC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0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4F31-B071-4297-8FA9-7814C85A2F08}" type="datetime1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2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DD32-6E6B-45DB-9015-A19E0ED2668D}" type="datetime1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9" y="2720126"/>
            <a:ext cx="7884863" cy="33638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13319" y="620688"/>
            <a:ext cx="3268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Informe Anual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Acerinox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2015 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9361" y="2565841"/>
            <a:ext cx="8165087" cy="367240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1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53892" cy="53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4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75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27584" y="790247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small" dirty="0">
                <a:solidFill>
                  <a:srgbClr val="002060"/>
                </a:solidFill>
              </a:rPr>
              <a:t>Comisión </a:t>
            </a:r>
            <a:r>
              <a:rPr lang="es-ES" b="1" cap="small" dirty="0" smtClean="0">
                <a:solidFill>
                  <a:srgbClr val="002060"/>
                </a:solidFill>
              </a:rPr>
              <a:t>Ejecutiva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RAFAEL MIRANDA ROBREDO (Presidente)</a:t>
            </a:r>
          </a:p>
          <a:p>
            <a:r>
              <a:rPr lang="es-ES" sz="1200" dirty="0"/>
              <a:t>BERNARDO VELÁZQUEZ HERREROS</a:t>
            </a:r>
          </a:p>
          <a:p>
            <a:r>
              <a:rPr lang="es-ES" sz="1200" dirty="0"/>
              <a:t>ÓSCAR FANJUL MARTÍN	</a:t>
            </a:r>
          </a:p>
          <a:p>
            <a:r>
              <a:rPr lang="es-ES" sz="1200" dirty="0"/>
              <a:t>JAVIER FERNANDEZ ALONSO</a:t>
            </a:r>
          </a:p>
          <a:p>
            <a:r>
              <a:rPr lang="es-ES" sz="1200" dirty="0"/>
              <a:t>JOSÉ RAMÓN GUEREDIAGA MENDIOLA</a:t>
            </a:r>
          </a:p>
          <a:p>
            <a:r>
              <a:rPr lang="es-ES" sz="1200" dirty="0"/>
              <a:t>RYO HATTORI</a:t>
            </a:r>
          </a:p>
          <a:p>
            <a:r>
              <a:rPr lang="es-ES" sz="1200" dirty="0"/>
              <a:t>GEORGE DONALD JOHNSTON </a:t>
            </a:r>
          </a:p>
          <a:p>
            <a:r>
              <a:rPr lang="es-ES" sz="1200" dirty="0"/>
              <a:t>SANTOS MARTÍNEZ-CONDE </a:t>
            </a:r>
            <a:r>
              <a:rPr lang="es-ES" sz="1200" dirty="0" smtClean="0"/>
              <a:t>GUTIÉRREZ-BARQUÍN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LÓPEZ</a:t>
            </a:r>
          </a:p>
          <a:p>
            <a:r>
              <a:rPr lang="es-ES" sz="1400" dirty="0"/>
              <a:t> </a:t>
            </a:r>
            <a:endParaRPr lang="es-ES" dirty="0"/>
          </a:p>
          <a:p>
            <a:r>
              <a:rPr lang="es-ES" b="1" cap="small" dirty="0">
                <a:solidFill>
                  <a:srgbClr val="002060"/>
                </a:solidFill>
              </a:rPr>
              <a:t>Comisión de Nombramientos, Retribuciones y Gobierno </a:t>
            </a:r>
            <a:r>
              <a:rPr lang="es-ES" b="1" cap="small" dirty="0" smtClean="0">
                <a:solidFill>
                  <a:srgbClr val="002060"/>
                </a:solidFill>
              </a:rPr>
              <a:t>Corporativo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MANUEL CONTHE GUTIÉRREZ (Presidente)</a:t>
            </a:r>
          </a:p>
          <a:p>
            <a:r>
              <a:rPr lang="es-ES" sz="1200" dirty="0"/>
              <a:t>RAFAEL MIRANDA ROBREDO</a:t>
            </a:r>
          </a:p>
          <a:p>
            <a:r>
              <a:rPr lang="es-ES" sz="1200" dirty="0"/>
              <a:t>OSCAR FANJUL MARTÍN</a:t>
            </a:r>
          </a:p>
          <a:p>
            <a:r>
              <a:rPr lang="es-ES" sz="1200" dirty="0"/>
              <a:t>SANTOS MARTÍNEZ-CONDE GUTIÉRREZ-BARQUÍN </a:t>
            </a:r>
          </a:p>
          <a:p>
            <a:r>
              <a:rPr lang="es-ES" sz="1200" dirty="0"/>
              <a:t>BRAULIO MEDEL </a:t>
            </a:r>
            <a:r>
              <a:rPr lang="es-ES" sz="1200" dirty="0" smtClean="0"/>
              <a:t>CÁMARA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cap="small" dirty="0">
                <a:solidFill>
                  <a:srgbClr val="002060"/>
                </a:solidFill>
              </a:rPr>
              <a:t>Comisión de </a:t>
            </a:r>
            <a:r>
              <a:rPr lang="es-ES" b="1" cap="small" dirty="0" smtClean="0">
                <a:solidFill>
                  <a:srgbClr val="002060"/>
                </a:solidFill>
              </a:rPr>
              <a:t>Auditoría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JOSÉ RAMÓN GUEREDIAGA MENDIOLA (Presidente)</a:t>
            </a:r>
          </a:p>
          <a:p>
            <a:r>
              <a:rPr lang="es-ES_tradnl" sz="1200" dirty="0"/>
              <a:t>PEDRO BALLESTEROS QUINTANA</a:t>
            </a:r>
            <a:endParaRPr lang="es-ES" sz="1200" dirty="0"/>
          </a:p>
          <a:p>
            <a:r>
              <a:rPr lang="es-ES_tradnl" sz="1200" dirty="0"/>
              <a:t>GEORGE DONALD JOHNSTON </a:t>
            </a:r>
            <a:endParaRPr lang="es-ES" sz="1200" dirty="0"/>
          </a:p>
          <a:p>
            <a:r>
              <a:rPr lang="es-ES" sz="1200" dirty="0"/>
              <a:t>DIEGO PRADO </a:t>
            </a:r>
            <a:r>
              <a:rPr lang="es-ES" sz="1200" dirty="0" smtClean="0"/>
              <a:t>PÉREZ-SEOANE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9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152" y="1412777"/>
            <a:ext cx="8254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>
                <a:solidFill>
                  <a:srgbClr val="002060"/>
                </a:solidFill>
              </a:rPr>
              <a:t>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E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endParaRPr lang="es-ES_tradnl" sz="1600" b="1" u="sng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BERNARDO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VELÁZQUEZ HERREROS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Delegado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FERNÁNDEZ-PACHECO MARTÍNEZ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DANIEL AZPITARTE ZEMP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Comercial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MIGUEL FERRANDIS TORRES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LUIS GIMENO VALLEDOR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84615" y="581779"/>
            <a:ext cx="6365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Dirección y Principales Ejecutivos </a:t>
            </a:r>
          </a:p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Empresas del Grupo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990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33207" y="4739660"/>
            <a:ext cx="2315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Bahru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Stainless: 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OSWALD WOLFE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Roldán: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JORGE RODRÍGUEZ ROVIRA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Inoxfil</a:t>
            </a: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ÁNGEL BRUÑÉN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4750260"/>
            <a:ext cx="2449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Europa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MORENO ZORRILLA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</a:t>
            </a:r>
            <a:r>
              <a:rPr lang="es-E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CRISTÓBAL FUENTES TOVAR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Stainless: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LUCIEN MATTHEWS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59277" y="4242574"/>
            <a:ext cx="504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Empresas industriales</a:t>
            </a:r>
            <a:endParaRPr lang="es-ES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23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8936" y="1894760"/>
            <a:ext cx="3196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</a:p>
          <a:p>
            <a:pPr algn="ctr"/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cap="al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Inoxcenter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LUIS GUTIERREZ </a:t>
            </a:r>
            <a:r>
              <a:rPr lang="es-ES_tradnl" sz="1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Inoxidables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Euskadi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JOSÉ CRUZ DE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VICIOLA GARCÍA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C.S. de Pinto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cap="all" dirty="0">
                <a:latin typeface="Arial" panose="020B0604020202020204" pitchFamily="34" charset="0"/>
                <a:cs typeface="Arial" panose="020B0604020202020204" pitchFamily="34" charset="0"/>
              </a:rPr>
              <a:t>Florencio Zurdo </a:t>
            </a:r>
            <a:r>
              <a:rPr lang="es-ES_tradnl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Gómez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C.S. de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Gavá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cap="all" dirty="0">
                <a:latin typeface="Arial" panose="020B0604020202020204" pitchFamily="34" charset="0"/>
                <a:cs typeface="Arial" panose="020B0604020202020204" pitchFamily="34" charset="0"/>
              </a:rPr>
              <a:t>Juan Esteve </a:t>
            </a:r>
            <a:r>
              <a:rPr lang="es-ES_tradnl" sz="12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Vestit</a:t>
            </a:r>
            <a:endParaRPr lang="es-ES_tradnl" sz="12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C.S. de Betanzos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cap="all" dirty="0">
                <a:latin typeface="Arial" panose="020B0604020202020204" pitchFamily="34" charset="0"/>
                <a:cs typeface="Arial" panose="020B0604020202020204" pitchFamily="34" charset="0"/>
              </a:rPr>
              <a:t>Álvaro </a:t>
            </a:r>
            <a:r>
              <a:rPr lang="es-ES_tradnl" sz="1200" cap="all" dirty="0" err="1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r>
              <a:rPr lang="es-ES_tradnl" sz="1200" cap="all" dirty="0">
                <a:latin typeface="Arial" panose="020B0604020202020204" pitchFamily="34" charset="0"/>
                <a:cs typeface="Arial" panose="020B0604020202020204" pitchFamily="34" charset="0"/>
              </a:rPr>
              <a:t> Llanos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08680" y="2273678"/>
            <a:ext cx="5188780" cy="41812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(Alemania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JOACHIM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Benelux (Bélgica):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LUIS PABLO GONZÁLEZ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ROBLES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France (Francia):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PHILIPPE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AUDEON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Italia (Italia):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GIOVANNI DE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CARLI</a:t>
            </a:r>
          </a:p>
          <a:p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Acerol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ércio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 Industria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Aços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Inoxidáveis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(Portugal)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FERNANDO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MONTEIRO</a:t>
            </a: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(Polonia):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PILAR SENISE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GARCIA</a:t>
            </a:r>
          </a:p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Scandinavia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(Suecia):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GJERLAUG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Acerinox Schweiz  (Suiza):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IVANA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HORAKOVA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UK (Reino Unido):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PABLO CANTLE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CORNEJO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(Rusia):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BUTYRIN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Metal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(Turquía):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JAAN ROXAN ARROYO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137555" y="824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mpresas Comerciales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1835532"/>
            <a:ext cx="931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66503" y="2420888"/>
            <a:ext cx="29523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491880" y="2276872"/>
            <a:ext cx="5112567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50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9719" y="1681638"/>
            <a:ext cx="321068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Argentina (Argentina):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JOSE CARLOS RODRÍGUEZ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ARANDA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Brasil (Brasil):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JUAN ANTONIO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Chile (Chile):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IGNACIO MARTÍNEZ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ALLUE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 Colombia (Colombia):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Corporación Acerinox Perú (Perú):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Acerinox, SA. Venezuela (Venezuela):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North American Stainless México (México):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BÁRBARA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North American Stainless Canada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ROGER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MANSFIELD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11960" y="1553879"/>
            <a:ext cx="4104456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Acerinox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South East Asia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IRENE TEO LIN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LING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India (India):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PRATIK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KACHCHHI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SC. Malaysia (Malasia):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BARRY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FOO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 SA.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(China) :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XU	</a:t>
            </a: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Indonesia SA. (Indonesia):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EFRAT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AGUNG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Acerinox  SEA  (Vietnam):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JAIME DEL DIEGO SANZ	</a:t>
            </a: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 SEA (Tailandia):</a:t>
            </a:r>
          </a:p>
          <a:p>
            <a:r>
              <a:rPr lang="es-ES" sz="12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Prawit</a:t>
            </a:r>
            <a:r>
              <a:rPr lang="es-ES" sz="1200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2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Lertwimonrat</a:t>
            </a:r>
            <a:endParaRPr lang="es-ES" sz="12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SEA (Filipinas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ENRIQUE DAVID B.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SANTIAGO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Corea):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JUNGHO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CHOI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Acerinox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Pacific (Hong Kong):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(Taiwán):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East (Emiratos Árabes Unidos): 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FERNANDO GÓMEZ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AIELLO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5951" y="1104999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3142" y="1556792"/>
            <a:ext cx="3302754" cy="4569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143996" y="5991671"/>
            <a:ext cx="238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Australasia (Australia):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CLAUDIO LEÓN DE LA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213992" y="373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mpresas Comerciales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40152" y="110499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779912" y="1556792"/>
            <a:ext cx="4824536" cy="4049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796136" y="5589240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OCEANÍA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958680" y="5877272"/>
            <a:ext cx="2853680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3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34345" y="575308"/>
            <a:ext cx="330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empleados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18" y="1124744"/>
            <a:ext cx="6699012" cy="33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19672" y="4437112"/>
            <a:ext cx="623097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Europa: </a:t>
            </a:r>
            <a:r>
              <a:rPr lang="es-ES" dirty="0" smtClean="0">
                <a:solidFill>
                  <a:srgbClr val="002060"/>
                </a:solidFill>
              </a:rPr>
              <a:t>3.134 </a:t>
            </a:r>
            <a:r>
              <a:rPr lang="es-ES" dirty="0">
                <a:solidFill>
                  <a:srgbClr val="002060"/>
                </a:solidFill>
              </a:rPr>
              <a:t>(48,2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América:  </a:t>
            </a:r>
            <a:r>
              <a:rPr lang="es-ES" dirty="0">
                <a:solidFill>
                  <a:srgbClr val="002060"/>
                </a:solidFill>
              </a:rPr>
              <a:t>1.406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21,6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África: </a:t>
            </a:r>
            <a:r>
              <a:rPr lang="es-ES" dirty="0">
                <a:solidFill>
                  <a:srgbClr val="002060"/>
                </a:solidFill>
              </a:rPr>
              <a:t>1.345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20,7%)</a:t>
            </a: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Asia: </a:t>
            </a:r>
            <a:r>
              <a:rPr lang="es-ES" dirty="0">
                <a:solidFill>
                  <a:srgbClr val="002060"/>
                </a:solidFill>
              </a:rPr>
              <a:t>621 en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9,5</a:t>
            </a:r>
            <a:r>
              <a:rPr lang="es-ES" dirty="0" smtClean="0">
                <a:solidFill>
                  <a:srgbClr val="002060"/>
                </a:solidFill>
              </a:rPr>
              <a:t>%)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702224" y="5589240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55,8% de los </a:t>
            </a:r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trabajadores, fuera 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56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011235" y="332656"/>
            <a:ext cx="289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mundial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15" y="692696"/>
            <a:ext cx="4955181" cy="303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64570" y="4797152"/>
            <a:ext cx="10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6336704" cy="28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41984" y="285293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continentes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7130" y="1340768"/>
            <a:ext cx="61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91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788" y="692696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balance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1844824"/>
            <a:ext cx="6733839" cy="201622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75681" y="14754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Producciones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8008" y="41397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5400600" cy="180020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96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959128"/>
            <a:ext cx="3806736" cy="25922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62209" y="62068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 por continentes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30064" y="1098972"/>
            <a:ext cx="3970128" cy="254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 bwMode="auto">
          <a:xfrm>
            <a:off x="1970270" y="3861048"/>
            <a:ext cx="468996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61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556468"/>
            <a:ext cx="1603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>
                <a:solidFill>
                  <a:srgbClr val="002060"/>
                </a:solidFill>
              </a:rPr>
              <a:t>Í</a:t>
            </a:r>
            <a:r>
              <a:rPr lang="es-ES" sz="3200" cap="small" dirty="0" smtClean="0">
                <a:solidFill>
                  <a:srgbClr val="002060"/>
                </a:solidFill>
              </a:rPr>
              <a:t> </a:t>
            </a:r>
            <a:r>
              <a:rPr lang="es-ES" sz="3200" cap="small" dirty="0">
                <a:solidFill>
                  <a:srgbClr val="002060"/>
                </a:solidFill>
              </a:rPr>
              <a:t>n d i c e</a:t>
            </a:r>
            <a:endParaRPr lang="es-ES" sz="32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25719" y="1364570"/>
            <a:ext cx="5926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cap="small" dirty="0" smtClean="0">
                <a:solidFill>
                  <a:srgbClr val="002060"/>
                </a:solidFill>
              </a:rPr>
              <a:t>1- Acerinox </a:t>
            </a:r>
            <a:r>
              <a:rPr lang="es-ES" sz="1600" cap="small" dirty="0">
                <a:solidFill>
                  <a:srgbClr val="002060"/>
                </a:solidFill>
              </a:rPr>
              <a:t>en Cifras	</a:t>
            </a:r>
            <a:r>
              <a:rPr lang="es-ES" sz="1600" cap="small" dirty="0" smtClean="0">
                <a:solidFill>
                  <a:srgbClr val="002060"/>
                </a:solidFill>
              </a:rPr>
              <a:t>…………………………………………….…….  3      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>
                <a:solidFill>
                  <a:srgbClr val="002060"/>
                </a:solidFill>
              </a:rPr>
              <a:t> 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2- El </a:t>
            </a:r>
            <a:r>
              <a:rPr lang="es-ES" sz="1600" cap="small" dirty="0">
                <a:solidFill>
                  <a:srgbClr val="002060"/>
                </a:solidFill>
              </a:rPr>
              <a:t>Grupo Acerinox en el </a:t>
            </a:r>
            <a:r>
              <a:rPr lang="es-ES" sz="1600" cap="small" dirty="0" smtClean="0">
                <a:solidFill>
                  <a:srgbClr val="002060"/>
                </a:solidFill>
              </a:rPr>
              <a:t>mundo ……………………….………… 5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3- Consejo de Administración………………………………...….…… 6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4-  Comité de Dirección y Principales Ejecutivos de las empresas del Grupo   ……………………………………………………………….………… 8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5- Número de Empleados ………………………………….………….. 12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6- Producción Mundial ………………………………………………… 13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7- </a:t>
            </a:r>
            <a:r>
              <a:rPr lang="es-ES" sz="1600" cap="small" dirty="0" smtClean="0">
                <a:solidFill>
                  <a:srgbClr val="002060"/>
                </a:solidFill>
              </a:rPr>
              <a:t>Resultados y Balance ………………………………………………… 18 </a:t>
            </a:r>
            <a:endParaRPr lang="es-ES" sz="1600" cap="small" dirty="0" smtClean="0">
              <a:solidFill>
                <a:srgbClr val="002060"/>
              </a:solidFill>
            </a:endParaRP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8- Acerinox en Bolsa durante 2015 …………………………….... 19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8- Retribución a los Accionistas …………………………………….. 20 </a:t>
            </a:r>
          </a:p>
          <a:p>
            <a:endParaRPr lang="es-ES" sz="1600" cap="small" dirty="0" smtClean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9- Periodo Medio de Pago a Proveedores ……………….…….... 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6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12597" y="8268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" y="1494525"/>
            <a:ext cx="3568916" cy="27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47030" y="1412776"/>
            <a:ext cx="3464930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118735" y="29950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32017" y="3551416"/>
            <a:ext cx="4207948" cy="302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89" y="3789040"/>
            <a:ext cx="4032976" cy="269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3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8892" y="82687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de situación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87683" y="343968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Deuda financiera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2" y="1217419"/>
            <a:ext cx="4971077" cy="24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04" y="3860591"/>
            <a:ext cx="3952036" cy="28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95536" y="1196206"/>
            <a:ext cx="5184576" cy="2417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347864" y="3848660"/>
            <a:ext cx="5184576" cy="2820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24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54786" y="75541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 de efectivo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84" y="1196752"/>
            <a:ext cx="4955472" cy="540060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66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18007" y="743876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bolsa durante 2015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25716" y="2350621"/>
            <a:ext cx="2191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título 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Acerinox y del Ibex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606779" cy="302433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15115" y="501317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y efectivo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4752528" cy="2330934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6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8694" y="744268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Retribución a los accionistas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0" y="1124744"/>
            <a:ext cx="4898236" cy="280831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5412650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67427" y="3318083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medio de </a:t>
            </a:r>
          </a:p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a proveedores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3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5" y="1025428"/>
            <a:ext cx="6984776" cy="55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42447" y="453803"/>
            <a:ext cx="263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cifras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97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0171"/>
            <a:ext cx="7453240" cy="60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9" y="908298"/>
            <a:ext cx="7970863" cy="5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87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57715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8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4832" y="453803"/>
            <a:ext cx="44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Acerinox en el mundo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54" y="1340768"/>
            <a:ext cx="7123134" cy="496582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1435998"/>
            <a:ext cx="185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Presencia en 37 países 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Ventas en más de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6 plantas en 4 continentes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39 </a:t>
            </a:r>
            <a:r>
              <a:rPr lang="es-ES" dirty="0" smtClean="0">
                <a:solidFill>
                  <a:srgbClr val="002060"/>
                </a:solidFill>
              </a:rPr>
              <a:t>sociedades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18 </a:t>
            </a:r>
            <a:r>
              <a:rPr lang="es-ES" dirty="0">
                <a:solidFill>
                  <a:srgbClr val="002060"/>
                </a:solidFill>
              </a:rPr>
              <a:t>centros de </a:t>
            </a:r>
            <a:r>
              <a:rPr lang="es-ES" dirty="0" smtClean="0">
                <a:solidFill>
                  <a:srgbClr val="002060"/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26 almacenes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31 </a:t>
            </a:r>
            <a:r>
              <a:rPr lang="es-ES" dirty="0">
                <a:solidFill>
                  <a:srgbClr val="002060"/>
                </a:solidFill>
              </a:rPr>
              <a:t>oficinas comerciales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8688601" y="836712"/>
            <a:ext cx="0" cy="5040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0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41812" y="453803"/>
            <a:ext cx="383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Administración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9143"/>
            <a:ext cx="7776864" cy="57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74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035"/>
            <a:ext cx="8289601" cy="55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27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444</Words>
  <Application>Microsoft Office PowerPoint</Application>
  <PresentationFormat>Presentación en pantalla (4:3)</PresentationFormat>
  <Paragraphs>310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Rodriguez Vicens</dc:creator>
  <cp:lastModifiedBy>Iñigo Rodriguez Vicens</cp:lastModifiedBy>
  <cp:revision>27</cp:revision>
  <cp:lastPrinted>2016-03-08T17:52:48Z</cp:lastPrinted>
  <dcterms:created xsi:type="dcterms:W3CDTF">2016-03-07T10:55:59Z</dcterms:created>
  <dcterms:modified xsi:type="dcterms:W3CDTF">2016-03-09T10:02:26Z</dcterms:modified>
</cp:coreProperties>
</file>