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4" r:id="rId2"/>
    <p:sldId id="27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6858000" cy="9144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3204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75B40-AFDA-42CA-A139-744855E0961F}" type="datetimeFigureOut">
              <a:rPr lang="es-ES" smtClean="0"/>
              <a:t>09/03/2016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D89CD-87B0-4ACC-BF48-D800D5D0C7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7973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D20A-5E21-4C66-AA5F-25C6347B3CD5}" type="datetime1">
              <a:rPr lang="es-ES" smtClean="0"/>
              <a:t>09/03/2016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D144-859B-4C03-AC64-C2B966AA34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293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C19B-061B-44BF-8235-5F1635E0E9A2}" type="datetime1">
              <a:rPr lang="es-ES" smtClean="0"/>
              <a:t>09/03/2016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D144-859B-4C03-AC64-C2B966AA34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209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8EAC-4A77-4027-A89A-AFE44F8EF5D2}" type="datetime1">
              <a:rPr lang="es-ES" smtClean="0"/>
              <a:t>09/03/2016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D144-859B-4C03-AC64-C2B966AA34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7179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BE80-AAB1-4352-897A-6CAB3F274586}" type="datetime1">
              <a:rPr lang="es-ES" smtClean="0"/>
              <a:t>09/03/2016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D144-859B-4C03-AC64-C2B966AA34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329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FBD5-4978-4CEC-A136-F3A90F86DD00}" type="datetime1">
              <a:rPr lang="es-ES" smtClean="0"/>
              <a:t>09/03/2016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D144-859B-4C03-AC64-C2B966AA34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9106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63B8-6E68-48AF-8108-1B56F4555781}" type="datetime1">
              <a:rPr lang="es-ES" smtClean="0"/>
              <a:t>09/03/2016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D144-859B-4C03-AC64-C2B966AA34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2338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5A6C-B7F3-4CCD-A5A5-AA104B093234}" type="datetime1">
              <a:rPr lang="es-ES" smtClean="0"/>
              <a:t>09/03/2016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D144-859B-4C03-AC64-C2B966AA34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8292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C4C3-178F-46E5-AF39-F56FD9DC7005}" type="datetime1">
              <a:rPr lang="es-ES" smtClean="0"/>
              <a:t>09/03/2016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D144-859B-4C03-AC64-C2B966AA34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114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9A51-4D8B-466B-B5C4-5A8736995D25}" type="datetime1">
              <a:rPr lang="es-ES" smtClean="0"/>
              <a:t>09/03/2016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D144-859B-4C03-AC64-C2B966AA34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9626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A4E3-B74A-41A1-A28F-0AB3A3299F40}" type="datetime1">
              <a:rPr lang="es-ES" smtClean="0"/>
              <a:t>09/03/2016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D144-859B-4C03-AC64-C2B966AA34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7463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D0C7-675A-43D8-82F1-05BEB32D4B5F}" type="datetime1">
              <a:rPr lang="es-ES" smtClean="0"/>
              <a:t>09/03/2016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D144-859B-4C03-AC64-C2B966AA34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545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4705C-522A-4060-9997-A1D49B2BE241}" type="datetime1">
              <a:rPr lang="es-ES" smtClean="0"/>
              <a:t>09/03/2016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1D144-859B-4C03-AC64-C2B966AA34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731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315227" y="3563888"/>
            <a:ext cx="197239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rgbClr val="002060"/>
                </a:solidFill>
              </a:rPr>
              <a:t>Informe </a:t>
            </a:r>
          </a:p>
          <a:p>
            <a:r>
              <a:rPr lang="es-ES" sz="3600" b="1" dirty="0" smtClean="0">
                <a:solidFill>
                  <a:srgbClr val="002060"/>
                </a:solidFill>
              </a:rPr>
              <a:t>Anual </a:t>
            </a:r>
          </a:p>
          <a:p>
            <a:r>
              <a:rPr lang="es-ES" sz="3600" b="1" dirty="0" smtClean="0">
                <a:solidFill>
                  <a:srgbClr val="002060"/>
                </a:solidFill>
              </a:rPr>
              <a:t>Acerinox </a:t>
            </a:r>
          </a:p>
          <a:p>
            <a:r>
              <a:rPr lang="es-ES" sz="3600" b="1" dirty="0" smtClean="0">
                <a:solidFill>
                  <a:srgbClr val="002060"/>
                </a:solidFill>
              </a:rPr>
              <a:t>2015 </a:t>
            </a:r>
            <a:endParaRPr lang="es-ES" sz="3600" b="1" dirty="0">
              <a:solidFill>
                <a:srgbClr val="00206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17348" y="411077"/>
            <a:ext cx="3723260" cy="826537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20" y="210595"/>
            <a:ext cx="533752" cy="400965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 flipH="1">
            <a:off x="6593148" y="685309"/>
            <a:ext cx="25360" cy="79911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54177" y="2732150"/>
            <a:ext cx="8066307" cy="3636663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D144-859B-4C03-AC64-C2B966AA34FB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7480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089248" y="68530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Primeros Ejecutivos de las 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mpresas Comerciales</a:t>
            </a:r>
            <a:endParaRPr lang="es-E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20" y="210595"/>
            <a:ext cx="533752" cy="400965"/>
          </a:xfrm>
          <a:prstGeom prst="rect">
            <a:avLst/>
          </a:prstGeom>
        </p:spPr>
      </p:pic>
      <p:cxnSp>
        <p:nvCxnSpPr>
          <p:cNvPr id="9" name="8 Conector recto"/>
          <p:cNvCxnSpPr/>
          <p:nvPr/>
        </p:nvCxnSpPr>
        <p:spPr>
          <a:xfrm flipH="1">
            <a:off x="6593148" y="685309"/>
            <a:ext cx="25360" cy="79911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278151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04664" y="1619672"/>
            <a:ext cx="2670389" cy="2801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cap="all" dirty="0" smtClean="0">
                <a:solidFill>
                  <a:srgbClr val="002060"/>
                </a:solidFill>
              </a:rPr>
              <a:t>España</a:t>
            </a:r>
            <a:endParaRPr lang="es-ES" b="1" dirty="0">
              <a:solidFill>
                <a:srgbClr val="002060"/>
              </a:solidFill>
            </a:endParaRPr>
          </a:p>
          <a:p>
            <a:r>
              <a:rPr lang="es-ES_tradnl" cap="all" dirty="0"/>
              <a:t>	</a:t>
            </a:r>
            <a:endParaRPr lang="es-ES" dirty="0"/>
          </a:p>
          <a:p>
            <a:r>
              <a:rPr lang="es-ES_tradnl" sz="1400" dirty="0" err="1"/>
              <a:t>Inoxcenter</a:t>
            </a:r>
            <a:r>
              <a:rPr lang="es-ES_tradnl" sz="1400" dirty="0"/>
              <a:t>:</a:t>
            </a:r>
            <a:endParaRPr lang="es-ES" sz="1400" dirty="0"/>
          </a:p>
          <a:p>
            <a:r>
              <a:rPr lang="es-ES_tradnl" sz="1400" cap="small" dirty="0"/>
              <a:t>LUIS GUTIERREZ </a:t>
            </a:r>
            <a:r>
              <a:rPr lang="es-ES_tradnl" sz="1400" cap="small" dirty="0" smtClean="0"/>
              <a:t>MÁS</a:t>
            </a:r>
            <a:endParaRPr lang="es-ES" sz="1400" dirty="0"/>
          </a:p>
          <a:p>
            <a:r>
              <a:rPr lang="fr-FR" sz="1400" dirty="0" err="1"/>
              <a:t>Inoxidables</a:t>
            </a:r>
            <a:r>
              <a:rPr lang="fr-FR" sz="1400" dirty="0"/>
              <a:t> de </a:t>
            </a:r>
            <a:r>
              <a:rPr lang="fr-FR" sz="1400" dirty="0" err="1"/>
              <a:t>Euskadi</a:t>
            </a:r>
            <a:r>
              <a:rPr lang="fr-FR" sz="1400" dirty="0"/>
              <a:t>:</a:t>
            </a:r>
            <a:endParaRPr lang="es-ES" sz="1400" dirty="0"/>
          </a:p>
          <a:p>
            <a:r>
              <a:rPr lang="es-ES_tradnl" sz="1400" dirty="0"/>
              <a:t>JOSÉ CRUZ DE VICIOLA </a:t>
            </a:r>
            <a:r>
              <a:rPr lang="es-ES_tradnl" sz="1400" dirty="0" smtClean="0"/>
              <a:t>GARCÍA</a:t>
            </a:r>
            <a:endParaRPr lang="es-ES" sz="1400" dirty="0"/>
          </a:p>
          <a:p>
            <a:r>
              <a:rPr lang="es-ES_tradnl" sz="1400" dirty="0"/>
              <a:t>C.S. de Pinto</a:t>
            </a:r>
            <a:endParaRPr lang="es-ES" sz="1400" dirty="0"/>
          </a:p>
          <a:p>
            <a:r>
              <a:rPr lang="es-ES_tradnl" sz="1400" cap="all" dirty="0"/>
              <a:t>Florencio Zurdo </a:t>
            </a:r>
            <a:r>
              <a:rPr lang="es-ES_tradnl" sz="1400" cap="all" dirty="0" smtClean="0"/>
              <a:t>Gómez</a:t>
            </a:r>
            <a:endParaRPr lang="es-ES" sz="1400" dirty="0"/>
          </a:p>
          <a:p>
            <a:r>
              <a:rPr lang="es-ES_tradnl" sz="1400" dirty="0"/>
              <a:t>C.S. de </a:t>
            </a:r>
            <a:r>
              <a:rPr lang="es-ES_tradnl" sz="1400" dirty="0" err="1"/>
              <a:t>Gavá</a:t>
            </a:r>
            <a:endParaRPr lang="es-ES" sz="1400" dirty="0"/>
          </a:p>
          <a:p>
            <a:r>
              <a:rPr lang="es-ES_tradnl" sz="1400" cap="all" dirty="0"/>
              <a:t>Juan Esteve </a:t>
            </a:r>
            <a:r>
              <a:rPr lang="es-ES_tradnl" sz="1400" cap="all" dirty="0" err="1" smtClean="0"/>
              <a:t>Vestit</a:t>
            </a:r>
            <a:endParaRPr lang="es-ES" sz="1400" dirty="0"/>
          </a:p>
          <a:p>
            <a:r>
              <a:rPr lang="es-ES_tradnl" sz="1400" dirty="0"/>
              <a:t>C.S. de Betanzos</a:t>
            </a:r>
            <a:endParaRPr lang="es-ES" sz="1400" dirty="0"/>
          </a:p>
          <a:p>
            <a:r>
              <a:rPr lang="es-ES_tradnl" sz="1400" cap="all" dirty="0"/>
              <a:t>Álvaro </a:t>
            </a:r>
            <a:r>
              <a:rPr lang="es-ES_tradnl" sz="1400" cap="all" dirty="0" err="1"/>
              <a:t>SuÁrez</a:t>
            </a:r>
            <a:r>
              <a:rPr lang="es-ES_tradnl" sz="1400" cap="all" dirty="0"/>
              <a:t> </a:t>
            </a:r>
            <a:r>
              <a:rPr lang="es-ES_tradnl" sz="1400" cap="all" dirty="0" smtClean="0"/>
              <a:t>Llanos</a:t>
            </a:r>
            <a:endParaRPr lang="es-ES" sz="1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375248" y="1620372"/>
            <a:ext cx="315009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cap="all" dirty="0">
                <a:solidFill>
                  <a:srgbClr val="002060"/>
                </a:solidFill>
              </a:rPr>
              <a:t>Europa</a:t>
            </a:r>
            <a:endParaRPr lang="es-ES" b="1" dirty="0">
              <a:solidFill>
                <a:srgbClr val="002060"/>
              </a:solidFill>
            </a:endParaRPr>
          </a:p>
          <a:p>
            <a:r>
              <a:rPr lang="es-ES_tradnl" cap="all" dirty="0"/>
              <a:t>	</a:t>
            </a:r>
            <a:endParaRPr lang="es-ES" dirty="0"/>
          </a:p>
          <a:p>
            <a:r>
              <a:rPr lang="es-ES_tradnl" sz="1400" dirty="0"/>
              <a:t>Acerinox </a:t>
            </a:r>
            <a:r>
              <a:rPr lang="es-ES_tradnl" sz="1400" dirty="0" err="1"/>
              <a:t>Deutschland</a:t>
            </a:r>
            <a:r>
              <a:rPr lang="es-ES_tradnl" sz="1400" dirty="0"/>
              <a:t> (Alemania): </a:t>
            </a:r>
            <a:endParaRPr lang="es-ES" sz="1400" dirty="0"/>
          </a:p>
          <a:p>
            <a:r>
              <a:rPr lang="es-ES_tradnl" sz="1400" dirty="0"/>
              <a:t>JOACHIM </a:t>
            </a:r>
            <a:r>
              <a:rPr lang="es-ES_tradnl" sz="1400" dirty="0" smtClean="0"/>
              <a:t>MAAS</a:t>
            </a:r>
            <a:endParaRPr lang="es-ES" sz="1400" dirty="0"/>
          </a:p>
          <a:p>
            <a:r>
              <a:rPr lang="es-ES_tradnl" sz="1400" dirty="0"/>
              <a:t>Acerinox Benelux (Bélgica):</a:t>
            </a:r>
            <a:endParaRPr lang="es-ES" sz="1400" dirty="0"/>
          </a:p>
          <a:p>
            <a:r>
              <a:rPr lang="es-ES_tradnl" sz="1400" dirty="0"/>
              <a:t>LUIS PABLO GONZÁLEZ </a:t>
            </a:r>
            <a:r>
              <a:rPr lang="es-ES_tradnl" sz="1400" dirty="0" smtClean="0"/>
              <a:t>ROBLES</a:t>
            </a:r>
            <a:endParaRPr lang="es-ES" sz="1400" dirty="0"/>
          </a:p>
          <a:p>
            <a:r>
              <a:rPr lang="es-ES_tradnl" sz="1400" dirty="0"/>
              <a:t>Acerinox France (Francia):</a:t>
            </a:r>
            <a:endParaRPr lang="es-ES" sz="1400" dirty="0"/>
          </a:p>
          <a:p>
            <a:r>
              <a:rPr lang="fr-FR" sz="1400" dirty="0"/>
              <a:t>PHILIPPE </a:t>
            </a:r>
            <a:r>
              <a:rPr lang="fr-FR" sz="1400" dirty="0" smtClean="0"/>
              <a:t>AUDEON</a:t>
            </a:r>
            <a:endParaRPr lang="es-ES" sz="1400" dirty="0"/>
          </a:p>
          <a:p>
            <a:r>
              <a:rPr lang="es-ES_tradnl" sz="1400" dirty="0"/>
              <a:t>Acerinox Italia (Italia):</a:t>
            </a:r>
            <a:endParaRPr lang="es-ES" sz="1400" dirty="0"/>
          </a:p>
          <a:p>
            <a:r>
              <a:rPr lang="fr-FR" sz="1400" dirty="0"/>
              <a:t>GIOVANNI DE </a:t>
            </a:r>
            <a:r>
              <a:rPr lang="fr-FR" sz="1400" dirty="0" smtClean="0"/>
              <a:t>CARLI</a:t>
            </a:r>
            <a:endParaRPr lang="es-ES" sz="1400" dirty="0"/>
          </a:p>
          <a:p>
            <a:r>
              <a:rPr lang="es-ES_tradnl" sz="1400" dirty="0" err="1"/>
              <a:t>Acerol</a:t>
            </a:r>
            <a:r>
              <a:rPr lang="es-ES_tradnl" sz="1400" dirty="0"/>
              <a:t> </a:t>
            </a:r>
            <a:r>
              <a:rPr lang="es-ES_tradnl" sz="1400" dirty="0" err="1"/>
              <a:t>Com</a:t>
            </a:r>
            <a:r>
              <a:rPr lang="es-ES" sz="1400" dirty="0" err="1"/>
              <a:t>ércio</a:t>
            </a:r>
            <a:r>
              <a:rPr lang="es-ES" sz="1400" dirty="0"/>
              <a:t> e Industria de </a:t>
            </a:r>
            <a:r>
              <a:rPr lang="es-ES" sz="1400" dirty="0" err="1"/>
              <a:t>Aços</a:t>
            </a:r>
            <a:r>
              <a:rPr lang="es-ES" sz="1400" dirty="0"/>
              <a:t> </a:t>
            </a:r>
            <a:r>
              <a:rPr lang="es-ES" sz="1400" dirty="0" err="1"/>
              <a:t>Inoxidáveis</a:t>
            </a:r>
            <a:r>
              <a:rPr lang="es-ES" sz="1400" dirty="0"/>
              <a:t> (Portugal) </a:t>
            </a:r>
            <a:r>
              <a:rPr lang="es-ES_tradnl" sz="1400" dirty="0"/>
              <a:t>:</a:t>
            </a:r>
            <a:endParaRPr lang="es-ES" sz="1400" dirty="0"/>
          </a:p>
          <a:p>
            <a:r>
              <a:rPr lang="es-ES_tradnl" sz="1400" dirty="0"/>
              <a:t>FERNANDO </a:t>
            </a:r>
            <a:r>
              <a:rPr lang="es-ES_tradnl" sz="1400" dirty="0" smtClean="0"/>
              <a:t>MONTEIRO</a:t>
            </a:r>
            <a:endParaRPr lang="es-ES" sz="1400" dirty="0"/>
          </a:p>
          <a:p>
            <a:r>
              <a:rPr lang="es-ES_tradnl" sz="1400" dirty="0"/>
              <a:t>Acerinox </a:t>
            </a:r>
            <a:r>
              <a:rPr lang="es-ES_tradnl" sz="1400" dirty="0" err="1"/>
              <a:t>Polska</a:t>
            </a:r>
            <a:r>
              <a:rPr lang="es-ES_tradnl" sz="1400" dirty="0"/>
              <a:t> (Polonia):</a:t>
            </a:r>
            <a:endParaRPr lang="es-ES" sz="1400" dirty="0"/>
          </a:p>
          <a:p>
            <a:r>
              <a:rPr lang="es-ES_tradnl" sz="1400" dirty="0"/>
              <a:t>PILAR SENISE </a:t>
            </a:r>
            <a:r>
              <a:rPr lang="es-ES_tradnl" sz="1400" dirty="0" smtClean="0"/>
              <a:t>GARCIA</a:t>
            </a:r>
            <a:endParaRPr lang="es-ES" sz="1400" dirty="0"/>
          </a:p>
          <a:p>
            <a:r>
              <a:rPr lang="es-ES_tradnl" sz="1400" dirty="0"/>
              <a:t>Acerinox </a:t>
            </a:r>
            <a:r>
              <a:rPr lang="es-ES_tradnl" sz="1400" dirty="0" err="1"/>
              <a:t>Scandinavia</a:t>
            </a:r>
            <a:r>
              <a:rPr lang="es-ES_tradnl" sz="1400" dirty="0"/>
              <a:t> (Suecia):</a:t>
            </a:r>
            <a:endParaRPr lang="es-ES" sz="1400" dirty="0"/>
          </a:p>
          <a:p>
            <a:r>
              <a:rPr lang="de-DE" sz="1400" dirty="0"/>
              <a:t>JAN </a:t>
            </a:r>
            <a:r>
              <a:rPr lang="de-DE" sz="1400" dirty="0" smtClean="0"/>
              <a:t>GJERLAUG</a:t>
            </a:r>
            <a:endParaRPr lang="es-ES" sz="1400" dirty="0"/>
          </a:p>
          <a:p>
            <a:r>
              <a:rPr lang="de-DE" sz="1400" dirty="0"/>
              <a:t>Acerinox Schweiz  (Suiza):</a:t>
            </a:r>
            <a:endParaRPr lang="es-ES" sz="1400" dirty="0"/>
          </a:p>
          <a:p>
            <a:r>
              <a:rPr lang="es-ES_tradnl" sz="1400" dirty="0"/>
              <a:t>IVANA </a:t>
            </a:r>
            <a:r>
              <a:rPr lang="es-ES_tradnl" sz="1400" dirty="0" smtClean="0"/>
              <a:t>HORAKOVA</a:t>
            </a:r>
            <a:endParaRPr lang="es-ES" sz="1400" dirty="0"/>
          </a:p>
          <a:p>
            <a:r>
              <a:rPr lang="es-ES_tradnl" sz="1400" dirty="0"/>
              <a:t>Acerinox UK (Reino Unido):</a:t>
            </a:r>
            <a:endParaRPr lang="es-ES" sz="1400" dirty="0"/>
          </a:p>
          <a:p>
            <a:r>
              <a:rPr lang="es-ES_tradnl" sz="1400" dirty="0"/>
              <a:t>PABLO CANTLE </a:t>
            </a:r>
            <a:r>
              <a:rPr lang="es-ES_tradnl" sz="1400" dirty="0" smtClean="0"/>
              <a:t>CORNEJO</a:t>
            </a:r>
            <a:endParaRPr lang="es-ES" sz="1400" dirty="0"/>
          </a:p>
          <a:p>
            <a:r>
              <a:rPr lang="es-ES" sz="1400" dirty="0"/>
              <a:t>Acerinox </a:t>
            </a:r>
            <a:r>
              <a:rPr lang="es-ES" sz="1400" dirty="0" err="1"/>
              <a:t>Russia</a:t>
            </a:r>
            <a:r>
              <a:rPr lang="es-ES" sz="1400" dirty="0"/>
              <a:t> (Rusia): </a:t>
            </a:r>
          </a:p>
          <a:p>
            <a:r>
              <a:rPr lang="es-ES" sz="1400" dirty="0"/>
              <a:t>ROMAN </a:t>
            </a:r>
            <a:r>
              <a:rPr lang="es-ES" sz="1400" dirty="0" smtClean="0"/>
              <a:t>BUTYRIN</a:t>
            </a:r>
            <a:endParaRPr lang="es-ES" sz="1400" dirty="0"/>
          </a:p>
          <a:p>
            <a:r>
              <a:rPr lang="es-ES" sz="1400" dirty="0"/>
              <a:t>Acerinox Metal </a:t>
            </a:r>
            <a:r>
              <a:rPr lang="es-ES" sz="1400" dirty="0" err="1"/>
              <a:t>Sanayi</a:t>
            </a:r>
            <a:r>
              <a:rPr lang="es-ES" sz="1400" dirty="0"/>
              <a:t> (Turquía):</a:t>
            </a:r>
          </a:p>
          <a:p>
            <a:r>
              <a:rPr lang="es-ES_tradnl" sz="1400" dirty="0"/>
              <a:t>JAAN ROXAN ARROYO</a:t>
            </a:r>
            <a:endParaRPr lang="es-ES" sz="1400" dirty="0"/>
          </a:p>
        </p:txBody>
      </p:sp>
      <p:sp>
        <p:nvSpPr>
          <p:cNvPr id="16" name="15 Rectángulo"/>
          <p:cNvSpPr/>
          <p:nvPr/>
        </p:nvSpPr>
        <p:spPr>
          <a:xfrm>
            <a:off x="278151" y="1547664"/>
            <a:ext cx="2652110" cy="28734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3212976" y="1547664"/>
            <a:ext cx="3312368" cy="56742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D144-859B-4C03-AC64-C2B966AA34FB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654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78151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206883" y="827584"/>
            <a:ext cx="33184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cap="all" dirty="0" smtClean="0">
                <a:solidFill>
                  <a:srgbClr val="002060"/>
                </a:solidFill>
              </a:rPr>
              <a:t>AMÉRICA</a:t>
            </a:r>
            <a:endParaRPr lang="es-ES" dirty="0"/>
          </a:p>
          <a:p>
            <a:r>
              <a:rPr lang="es-ES_tradnl" sz="1400" cap="all" dirty="0"/>
              <a:t> </a:t>
            </a:r>
            <a:endParaRPr lang="es-ES" sz="1400" dirty="0"/>
          </a:p>
          <a:p>
            <a:r>
              <a:rPr lang="es-ES_tradnl" sz="1400" dirty="0"/>
              <a:t>Acerinox Argentina (Argentina):</a:t>
            </a:r>
            <a:endParaRPr lang="es-ES" sz="1400" dirty="0"/>
          </a:p>
          <a:p>
            <a:r>
              <a:rPr lang="es-ES_tradnl" sz="1400" dirty="0"/>
              <a:t>JOSE CARLOS RODRÍGUEZ </a:t>
            </a:r>
            <a:r>
              <a:rPr lang="es-ES_tradnl" sz="1400" dirty="0" smtClean="0"/>
              <a:t>ARANDA</a:t>
            </a:r>
            <a:endParaRPr lang="es-ES" sz="1400" dirty="0"/>
          </a:p>
          <a:p>
            <a:r>
              <a:rPr lang="es-ES_tradnl" sz="1400" dirty="0"/>
              <a:t>Acerinox Brasil (Brasil):</a:t>
            </a:r>
            <a:endParaRPr lang="es-ES" sz="1400" dirty="0"/>
          </a:p>
          <a:p>
            <a:r>
              <a:rPr lang="es-ES" sz="1400" dirty="0"/>
              <a:t>JUAN ANTONIO </a:t>
            </a:r>
            <a:r>
              <a:rPr lang="es-ES" sz="1400" dirty="0" smtClean="0"/>
              <a:t>RODRIGUEZ</a:t>
            </a:r>
            <a:endParaRPr lang="es-ES" sz="1400" dirty="0"/>
          </a:p>
          <a:p>
            <a:r>
              <a:rPr lang="es-ES_tradnl" sz="1400" dirty="0"/>
              <a:t>Acerinox Chile (Chile):</a:t>
            </a:r>
            <a:endParaRPr lang="es-ES" sz="1400" dirty="0"/>
          </a:p>
          <a:p>
            <a:r>
              <a:rPr lang="es-ES_tradnl" sz="1400" dirty="0"/>
              <a:t>IGNACIO MARTÍNEZ </a:t>
            </a:r>
            <a:r>
              <a:rPr lang="es-ES_tradnl" sz="1400" dirty="0" smtClean="0"/>
              <a:t>ALLUE</a:t>
            </a:r>
            <a:endParaRPr lang="es-ES" sz="1400" dirty="0"/>
          </a:p>
          <a:p>
            <a:r>
              <a:rPr lang="es-ES_tradnl" sz="1400" dirty="0"/>
              <a:t>Acerinox  Colombia (Colombia):</a:t>
            </a:r>
            <a:endParaRPr lang="es-ES" sz="1400" dirty="0"/>
          </a:p>
          <a:p>
            <a:r>
              <a:rPr lang="es-ES_tradnl" sz="1400" dirty="0"/>
              <a:t>GONZALO DEL CAMPO </a:t>
            </a:r>
            <a:r>
              <a:rPr lang="es-ES_tradnl" sz="1400" dirty="0" smtClean="0"/>
              <a:t>BARCÓN</a:t>
            </a:r>
            <a:endParaRPr lang="es-ES" sz="1400" dirty="0"/>
          </a:p>
          <a:p>
            <a:r>
              <a:rPr lang="es-ES_tradnl" sz="1400" dirty="0"/>
              <a:t>Corporación Acerinox Perú (Perú):</a:t>
            </a:r>
            <a:endParaRPr lang="es-ES" sz="1400" dirty="0"/>
          </a:p>
          <a:p>
            <a:r>
              <a:rPr lang="es-ES_tradnl" sz="1400" dirty="0"/>
              <a:t>GONZALO DEL CAMPO </a:t>
            </a:r>
            <a:r>
              <a:rPr lang="es-ES_tradnl" sz="1400" dirty="0" smtClean="0"/>
              <a:t>BARCÓN</a:t>
            </a:r>
            <a:endParaRPr lang="es-ES" sz="1400" dirty="0"/>
          </a:p>
          <a:p>
            <a:r>
              <a:rPr lang="es-ES_tradnl" sz="1400" dirty="0"/>
              <a:t>Acerinox, SA. Venezuela (Venezuela):</a:t>
            </a:r>
            <a:endParaRPr lang="es-ES" sz="1400" dirty="0"/>
          </a:p>
          <a:p>
            <a:r>
              <a:rPr lang="es-ES_tradnl" sz="1400" dirty="0"/>
              <a:t>GONZALO DEL CAMPO </a:t>
            </a:r>
            <a:r>
              <a:rPr lang="es-ES_tradnl" sz="1400" dirty="0" smtClean="0"/>
              <a:t>BARCÓN</a:t>
            </a:r>
            <a:endParaRPr lang="es-ES" sz="1400" dirty="0"/>
          </a:p>
          <a:p>
            <a:r>
              <a:rPr lang="en-US" sz="1400" dirty="0"/>
              <a:t>North American Stainless México (México):</a:t>
            </a:r>
            <a:endParaRPr lang="es-ES" sz="1400" dirty="0"/>
          </a:p>
          <a:p>
            <a:r>
              <a:rPr lang="en-US" sz="1400" dirty="0"/>
              <a:t>BÁRBARA </a:t>
            </a:r>
            <a:r>
              <a:rPr lang="en-US" sz="1400" dirty="0" smtClean="0"/>
              <a:t>THIRION</a:t>
            </a:r>
            <a:endParaRPr lang="es-ES" sz="1400" dirty="0"/>
          </a:p>
          <a:p>
            <a:r>
              <a:rPr lang="en-US" sz="1400" dirty="0"/>
              <a:t>North American Stainless Canada (</a:t>
            </a:r>
            <a:r>
              <a:rPr lang="en-US" sz="1400" dirty="0" err="1"/>
              <a:t>Canadá</a:t>
            </a:r>
            <a:r>
              <a:rPr lang="en-US" sz="1400" dirty="0"/>
              <a:t>):</a:t>
            </a:r>
            <a:endParaRPr lang="es-ES" sz="1400" dirty="0"/>
          </a:p>
          <a:p>
            <a:r>
              <a:rPr lang="en-US" sz="1400" dirty="0"/>
              <a:t>ROGER </a:t>
            </a:r>
            <a:r>
              <a:rPr lang="en-US" sz="1400" dirty="0" smtClean="0"/>
              <a:t>MANSFIELD</a:t>
            </a:r>
            <a:endParaRPr lang="es-ES" sz="1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260648" y="567417"/>
            <a:ext cx="280831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r>
              <a:rPr lang="es-ES" b="1" cap="all" dirty="0" smtClean="0">
                <a:solidFill>
                  <a:srgbClr val="002060"/>
                </a:solidFill>
              </a:rPr>
              <a:t>ASIA</a:t>
            </a:r>
            <a:endParaRPr lang="es-ES" dirty="0" smtClean="0"/>
          </a:p>
          <a:p>
            <a:r>
              <a:rPr lang="en-US" dirty="0" smtClean="0"/>
              <a:t> </a:t>
            </a:r>
            <a:endParaRPr lang="es-ES" dirty="0" smtClean="0"/>
          </a:p>
          <a:p>
            <a:r>
              <a:rPr lang="en-US" sz="1400" dirty="0" err="1" smtClean="0"/>
              <a:t>Acerinox</a:t>
            </a:r>
            <a:r>
              <a:rPr lang="en-US" sz="1400" dirty="0" smtClean="0"/>
              <a:t> South East Asia (</a:t>
            </a:r>
            <a:r>
              <a:rPr lang="en-US" sz="1400" dirty="0" err="1" smtClean="0"/>
              <a:t>Singapur</a:t>
            </a:r>
            <a:r>
              <a:rPr lang="en-US" sz="1400" dirty="0" smtClean="0"/>
              <a:t>):</a:t>
            </a:r>
            <a:endParaRPr lang="es-ES" sz="1400" dirty="0" smtClean="0"/>
          </a:p>
          <a:p>
            <a:r>
              <a:rPr lang="es-ES" sz="1400" dirty="0" smtClean="0"/>
              <a:t>IRENE TEO LIN LING</a:t>
            </a:r>
          </a:p>
          <a:p>
            <a:r>
              <a:rPr lang="es-ES" sz="1400" dirty="0" smtClean="0"/>
              <a:t>Acerinox India (India):</a:t>
            </a:r>
          </a:p>
          <a:p>
            <a:r>
              <a:rPr lang="es-ES" sz="1400" dirty="0" smtClean="0"/>
              <a:t>PRATIK KACHCHHI</a:t>
            </a:r>
          </a:p>
          <a:p>
            <a:r>
              <a:rPr lang="es-ES" sz="1400" dirty="0" smtClean="0"/>
              <a:t>Acerinox SC. Malaysia (Malasia):</a:t>
            </a:r>
          </a:p>
          <a:p>
            <a:r>
              <a:rPr lang="es-ES" sz="1400" dirty="0" smtClean="0"/>
              <a:t>BARRY FOO</a:t>
            </a:r>
          </a:p>
          <a:p>
            <a:r>
              <a:rPr lang="es-ES" sz="1400" dirty="0" smtClean="0"/>
              <a:t>Acerinox  SA. </a:t>
            </a:r>
            <a:r>
              <a:rPr lang="es-ES" sz="1400" dirty="0" err="1" smtClean="0"/>
              <a:t>Shanghai</a:t>
            </a:r>
            <a:r>
              <a:rPr lang="es-ES" sz="1400" dirty="0" smtClean="0"/>
              <a:t>  (China):</a:t>
            </a:r>
          </a:p>
          <a:p>
            <a:r>
              <a:rPr lang="es-ES_tradnl" sz="1400" dirty="0" smtClean="0"/>
              <a:t>MARY XU	</a:t>
            </a:r>
            <a:endParaRPr lang="es-ES" sz="1400" dirty="0" smtClean="0"/>
          </a:p>
          <a:p>
            <a:r>
              <a:rPr lang="es-ES_tradnl" sz="1400" dirty="0" smtClean="0"/>
              <a:t>Acerinox Indonesia SA. (Indonesia):</a:t>
            </a:r>
            <a:endParaRPr lang="es-ES" sz="1400" dirty="0" smtClean="0"/>
          </a:p>
          <a:p>
            <a:r>
              <a:rPr lang="es-ES_tradnl" sz="1400" dirty="0" smtClean="0"/>
              <a:t>EFRAT AGUNG		</a:t>
            </a:r>
            <a:endParaRPr lang="es-ES" sz="1400" dirty="0" smtClean="0"/>
          </a:p>
          <a:p>
            <a:r>
              <a:rPr lang="es-ES_tradnl" sz="1400" dirty="0" smtClean="0"/>
              <a:t>Acerinox  SEA  (Vietnam):</a:t>
            </a:r>
            <a:endParaRPr lang="es-ES" sz="1400" dirty="0" smtClean="0"/>
          </a:p>
          <a:p>
            <a:r>
              <a:rPr lang="es-ES_tradnl" sz="1400" dirty="0" smtClean="0"/>
              <a:t>JAIME DEL DIEGO SANZ	</a:t>
            </a:r>
            <a:endParaRPr lang="es-ES" sz="1400" dirty="0" smtClean="0"/>
          </a:p>
          <a:p>
            <a:r>
              <a:rPr lang="es-ES" sz="1400" dirty="0" smtClean="0"/>
              <a:t>Acerinox  SEA (Tailandia):</a:t>
            </a:r>
          </a:p>
          <a:p>
            <a:r>
              <a:rPr lang="es-ES" sz="1400" cap="all" dirty="0" err="1" smtClean="0"/>
              <a:t>Prawit</a:t>
            </a:r>
            <a:r>
              <a:rPr lang="es-ES" sz="1400" cap="all" dirty="0" smtClean="0"/>
              <a:t>  </a:t>
            </a:r>
            <a:r>
              <a:rPr lang="es-ES" sz="1400" cap="all" dirty="0" err="1" smtClean="0"/>
              <a:t>Lertwimonrat</a:t>
            </a:r>
            <a:endParaRPr lang="es-ES" sz="1400" dirty="0" smtClean="0"/>
          </a:p>
          <a:p>
            <a:r>
              <a:rPr lang="es-ES" sz="1400" dirty="0" smtClean="0"/>
              <a:t>Acerinox SEA (Filipinas):</a:t>
            </a:r>
          </a:p>
          <a:p>
            <a:r>
              <a:rPr lang="es-ES" sz="1400" dirty="0" smtClean="0"/>
              <a:t>ENRIQUE DAVID B. SANTIAGO</a:t>
            </a:r>
          </a:p>
          <a:p>
            <a:r>
              <a:rPr lang="es-ES" sz="1400" dirty="0" smtClean="0"/>
              <a:t>Acerinox </a:t>
            </a:r>
            <a:r>
              <a:rPr lang="es-ES_tradnl" sz="1400" dirty="0" err="1" smtClean="0"/>
              <a:t>Pacific</a:t>
            </a:r>
            <a:r>
              <a:rPr lang="es-ES_tradnl" sz="1400" dirty="0" smtClean="0"/>
              <a:t>  (</a:t>
            </a:r>
            <a:r>
              <a:rPr lang="es-ES" sz="1400" dirty="0" smtClean="0"/>
              <a:t>Corea):</a:t>
            </a:r>
          </a:p>
          <a:p>
            <a:r>
              <a:rPr lang="en-US" sz="1400" dirty="0" smtClean="0"/>
              <a:t>JUNGHO CHOI</a:t>
            </a:r>
            <a:endParaRPr lang="es-ES" sz="1400" dirty="0" smtClean="0"/>
          </a:p>
          <a:p>
            <a:r>
              <a:rPr lang="en-US" sz="1400" dirty="0" err="1" smtClean="0"/>
              <a:t>Acerinox</a:t>
            </a:r>
            <a:r>
              <a:rPr lang="en-US" sz="1400" dirty="0" smtClean="0"/>
              <a:t> Pacific (Hong Kong):</a:t>
            </a:r>
            <a:endParaRPr lang="es-ES" sz="1400" dirty="0" smtClean="0"/>
          </a:p>
          <a:p>
            <a:r>
              <a:rPr lang="es-ES" sz="1400" dirty="0" smtClean="0"/>
              <a:t>MARY XU</a:t>
            </a:r>
          </a:p>
          <a:p>
            <a:r>
              <a:rPr lang="es-ES" sz="1400" dirty="0" smtClean="0"/>
              <a:t>Acerinox </a:t>
            </a:r>
            <a:r>
              <a:rPr lang="es-ES" sz="1400" dirty="0" err="1" smtClean="0"/>
              <a:t>Pacific</a:t>
            </a:r>
            <a:r>
              <a:rPr lang="es-ES" sz="1400" dirty="0" smtClean="0"/>
              <a:t> (Taiwán):</a:t>
            </a:r>
          </a:p>
          <a:p>
            <a:r>
              <a:rPr lang="es-ES" sz="1400" dirty="0" smtClean="0"/>
              <a:t>SAMUEL TAM</a:t>
            </a:r>
          </a:p>
          <a:p>
            <a:r>
              <a:rPr lang="es-ES" sz="1400" dirty="0" smtClean="0"/>
              <a:t>Acerinox </a:t>
            </a:r>
            <a:r>
              <a:rPr lang="es-ES" sz="1400" dirty="0" err="1" smtClean="0"/>
              <a:t>Middle</a:t>
            </a:r>
            <a:r>
              <a:rPr lang="es-ES" sz="1400" dirty="0" smtClean="0"/>
              <a:t> East </a:t>
            </a:r>
          </a:p>
          <a:p>
            <a:r>
              <a:rPr lang="es-ES" sz="1400" dirty="0" smtClean="0"/>
              <a:t>(Emiratos Árabes Unidos):  </a:t>
            </a:r>
          </a:p>
          <a:p>
            <a:r>
              <a:rPr lang="es-ES" sz="1400" dirty="0" smtClean="0"/>
              <a:t>FERNANDO GÓMEZ AIELLO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288533" y="6300192"/>
            <a:ext cx="323681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r>
              <a:rPr lang="es-ES" b="1" cap="all" dirty="0" smtClean="0">
                <a:solidFill>
                  <a:srgbClr val="002060"/>
                </a:solidFill>
              </a:rPr>
              <a:t>OCEANÍA</a:t>
            </a:r>
            <a:endParaRPr lang="es-ES" dirty="0" smtClean="0"/>
          </a:p>
          <a:p>
            <a:r>
              <a:rPr lang="es-ES_tradnl" dirty="0" smtClean="0"/>
              <a:t> </a:t>
            </a:r>
            <a:endParaRPr lang="es-ES" sz="1400" dirty="0" smtClean="0"/>
          </a:p>
          <a:p>
            <a:r>
              <a:rPr lang="es-ES_tradnl" sz="1400" dirty="0" smtClean="0"/>
              <a:t>Acerinox Australasia (Australia):</a:t>
            </a:r>
            <a:endParaRPr lang="es-ES" sz="1400" dirty="0" smtClean="0"/>
          </a:p>
          <a:p>
            <a:r>
              <a:rPr lang="es-ES" sz="1400" dirty="0" smtClean="0"/>
              <a:t>CLAUDIO LEÓN DE LA BARRA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88641" y="1259631"/>
            <a:ext cx="2880319" cy="57554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3206883" y="1259632"/>
            <a:ext cx="3369313" cy="41044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20" y="210595"/>
            <a:ext cx="533752" cy="400965"/>
          </a:xfrm>
          <a:prstGeom prst="rect">
            <a:avLst/>
          </a:prstGeom>
        </p:spPr>
      </p:pic>
      <p:cxnSp>
        <p:nvCxnSpPr>
          <p:cNvPr id="14" name="13 Conector recto"/>
          <p:cNvCxnSpPr/>
          <p:nvPr/>
        </p:nvCxnSpPr>
        <p:spPr>
          <a:xfrm flipH="1">
            <a:off x="6593148" y="685309"/>
            <a:ext cx="25360" cy="79911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3284984" y="6516216"/>
            <a:ext cx="3174445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D144-859B-4C03-AC64-C2B966AA34FB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9978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78151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20" y="210595"/>
            <a:ext cx="533752" cy="400965"/>
          </a:xfrm>
          <a:prstGeom prst="rect">
            <a:avLst/>
          </a:prstGeom>
        </p:spPr>
      </p:pic>
      <p:cxnSp>
        <p:nvCxnSpPr>
          <p:cNvPr id="6" name="5 Conector recto"/>
          <p:cNvCxnSpPr/>
          <p:nvPr/>
        </p:nvCxnSpPr>
        <p:spPr>
          <a:xfrm flipH="1">
            <a:off x="6593148" y="685309"/>
            <a:ext cx="25360" cy="79911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1088718" y="708139"/>
            <a:ext cx="43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de empleados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00586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08096" y="4905906"/>
            <a:ext cx="6230970" cy="175432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02060"/>
                </a:solidFill>
              </a:rPr>
              <a:t>En Europa: </a:t>
            </a:r>
            <a:r>
              <a:rPr lang="es-ES" dirty="0" smtClean="0">
                <a:solidFill>
                  <a:srgbClr val="002060"/>
                </a:solidFill>
              </a:rPr>
              <a:t>3.134 </a:t>
            </a:r>
            <a:r>
              <a:rPr lang="es-ES" dirty="0">
                <a:solidFill>
                  <a:srgbClr val="002060"/>
                </a:solidFill>
              </a:rPr>
              <a:t>(48,2</a:t>
            </a:r>
            <a:r>
              <a:rPr lang="es-ES" dirty="0" smtClean="0">
                <a:solidFill>
                  <a:srgbClr val="002060"/>
                </a:solidFill>
              </a:rPr>
              <a:t>%)</a:t>
            </a:r>
          </a:p>
          <a:p>
            <a:endParaRPr lang="es-E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02060"/>
                </a:solidFill>
              </a:rPr>
              <a:t>En América:  </a:t>
            </a:r>
            <a:r>
              <a:rPr lang="es-ES" dirty="0">
                <a:solidFill>
                  <a:srgbClr val="002060"/>
                </a:solidFill>
              </a:rPr>
              <a:t>1.406 </a:t>
            </a:r>
            <a:r>
              <a:rPr lang="es-ES" dirty="0" smtClean="0">
                <a:solidFill>
                  <a:srgbClr val="002060"/>
                </a:solidFill>
              </a:rPr>
              <a:t>(</a:t>
            </a:r>
            <a:r>
              <a:rPr lang="es-ES" dirty="0">
                <a:solidFill>
                  <a:srgbClr val="002060"/>
                </a:solidFill>
              </a:rPr>
              <a:t>21,6</a:t>
            </a:r>
            <a:r>
              <a:rPr lang="es-ES" dirty="0" smtClean="0">
                <a:solidFill>
                  <a:srgbClr val="002060"/>
                </a:solidFill>
              </a:rPr>
              <a:t>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02060"/>
                </a:solidFill>
              </a:rPr>
              <a:t>En África: </a:t>
            </a:r>
            <a:r>
              <a:rPr lang="es-ES" dirty="0">
                <a:solidFill>
                  <a:srgbClr val="002060"/>
                </a:solidFill>
              </a:rPr>
              <a:t>1.345 </a:t>
            </a:r>
            <a:r>
              <a:rPr lang="es-ES" dirty="0" smtClean="0">
                <a:solidFill>
                  <a:srgbClr val="002060"/>
                </a:solidFill>
              </a:rPr>
              <a:t>(</a:t>
            </a:r>
            <a:r>
              <a:rPr lang="es-ES" dirty="0">
                <a:solidFill>
                  <a:srgbClr val="002060"/>
                </a:solidFill>
              </a:rPr>
              <a:t>20,7%)</a:t>
            </a:r>
            <a:endParaRPr lang="es-E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02060"/>
                </a:solidFill>
              </a:rPr>
              <a:t>En Asia: </a:t>
            </a:r>
            <a:r>
              <a:rPr lang="es-ES" dirty="0">
                <a:solidFill>
                  <a:srgbClr val="002060"/>
                </a:solidFill>
              </a:rPr>
              <a:t>621 en </a:t>
            </a:r>
            <a:r>
              <a:rPr lang="es-ES" dirty="0" smtClean="0">
                <a:solidFill>
                  <a:srgbClr val="002060"/>
                </a:solidFill>
              </a:rPr>
              <a:t>(</a:t>
            </a:r>
            <a:r>
              <a:rPr lang="es-ES" dirty="0">
                <a:solidFill>
                  <a:srgbClr val="002060"/>
                </a:solidFill>
              </a:rPr>
              <a:t>9,5</a:t>
            </a:r>
            <a:r>
              <a:rPr lang="es-ES" dirty="0" smtClean="0">
                <a:solidFill>
                  <a:srgbClr val="002060"/>
                </a:solidFill>
              </a:rPr>
              <a:t>%)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475656"/>
            <a:ext cx="6120680" cy="304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268760" y="6660232"/>
            <a:ext cx="3886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55,8% de los </a:t>
            </a:r>
            <a:r>
              <a:rPr lang="es-E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trabajadores, fuera </a:t>
            </a:r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España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D144-859B-4C03-AC64-C2B966AA34FB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7103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084832" y="810315"/>
            <a:ext cx="2892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Producción mundial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99" y="1466985"/>
            <a:ext cx="4955181" cy="303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694982" y="5105534"/>
            <a:ext cx="4110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Evolución de la producción mundial</a:t>
            </a:r>
            <a:endParaRPr lang="es-E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52" y="5652120"/>
            <a:ext cx="5739484" cy="257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20" y="210595"/>
            <a:ext cx="533752" cy="400965"/>
          </a:xfrm>
          <a:prstGeom prst="rect">
            <a:avLst/>
          </a:prstGeom>
        </p:spPr>
      </p:pic>
      <p:cxnSp>
        <p:nvCxnSpPr>
          <p:cNvPr id="9" name="8 Conector recto"/>
          <p:cNvCxnSpPr/>
          <p:nvPr/>
        </p:nvCxnSpPr>
        <p:spPr>
          <a:xfrm flipH="1">
            <a:off x="6593148" y="685309"/>
            <a:ext cx="25360" cy="79911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300586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D144-859B-4C03-AC64-C2B966AA34FB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0366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20" y="210595"/>
            <a:ext cx="533752" cy="400965"/>
          </a:xfrm>
          <a:prstGeom prst="rect">
            <a:avLst/>
          </a:prstGeom>
        </p:spPr>
      </p:pic>
      <p:cxnSp>
        <p:nvCxnSpPr>
          <p:cNvPr id="5" name="4 Conector recto"/>
          <p:cNvCxnSpPr/>
          <p:nvPr/>
        </p:nvCxnSpPr>
        <p:spPr>
          <a:xfrm flipH="1">
            <a:off x="6593148" y="685309"/>
            <a:ext cx="25360" cy="79911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300586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486224" y="941943"/>
            <a:ext cx="4002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año de Acerinox en cifras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8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89" y="2324904"/>
            <a:ext cx="6248647" cy="1887056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89882" y="1955572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Producciones</a:t>
            </a:r>
            <a:endParaRPr lang="es-E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10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87" y="5580112"/>
            <a:ext cx="5400600" cy="1800200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188640" y="485074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D144-859B-4C03-AC64-C2B966AA34FB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600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20" y="210595"/>
            <a:ext cx="533752" cy="400965"/>
          </a:xfrm>
          <a:prstGeom prst="rect">
            <a:avLst/>
          </a:prstGeom>
        </p:spPr>
      </p:pic>
      <p:cxnSp>
        <p:nvCxnSpPr>
          <p:cNvPr id="5" name="4 Conector recto"/>
          <p:cNvCxnSpPr/>
          <p:nvPr/>
        </p:nvCxnSpPr>
        <p:spPr>
          <a:xfrm flipH="1">
            <a:off x="6593148" y="685309"/>
            <a:ext cx="25360" cy="79911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330218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7" name="6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1430512" y="1542123"/>
            <a:ext cx="4006850" cy="273939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532904" y="990020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Facturación por continentes</a:t>
            </a:r>
            <a:endParaRPr lang="es-E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8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/>
        </p:blipFill>
        <p:spPr bwMode="auto">
          <a:xfrm>
            <a:off x="980728" y="4932040"/>
            <a:ext cx="5111016" cy="28778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D144-859B-4C03-AC64-C2B966AA34FB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5135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20" y="179512"/>
            <a:ext cx="533752" cy="400965"/>
          </a:xfrm>
          <a:prstGeom prst="rect">
            <a:avLst/>
          </a:prstGeom>
        </p:spPr>
      </p:pic>
      <p:cxnSp>
        <p:nvCxnSpPr>
          <p:cNvPr id="5" name="4 Conector recto"/>
          <p:cNvCxnSpPr/>
          <p:nvPr/>
        </p:nvCxnSpPr>
        <p:spPr>
          <a:xfrm flipH="1">
            <a:off x="6593148" y="685309"/>
            <a:ext cx="25360" cy="79911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330218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48680" y="4768445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Ebitda</a:t>
            </a:r>
            <a:endParaRPr lang="es-E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68" y="5436096"/>
            <a:ext cx="3568916" cy="272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448936" y="117238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72" y="1989877"/>
            <a:ext cx="4032976" cy="269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D144-859B-4C03-AC64-C2B966AA34FB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7691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952" y="210595"/>
            <a:ext cx="533752" cy="400965"/>
          </a:xfrm>
          <a:prstGeom prst="rect">
            <a:avLst/>
          </a:prstGeom>
        </p:spPr>
      </p:pic>
      <p:cxnSp>
        <p:nvCxnSpPr>
          <p:cNvPr id="5" name="4 Conector recto"/>
          <p:cNvCxnSpPr/>
          <p:nvPr/>
        </p:nvCxnSpPr>
        <p:spPr>
          <a:xfrm flipH="1">
            <a:off x="6593148" y="685309"/>
            <a:ext cx="25360" cy="79911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330218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78892" y="826874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 de situación</a:t>
            </a:r>
            <a:endParaRPr lang="es-E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48680" y="4311550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Deuda financiera</a:t>
            </a:r>
            <a:endParaRPr lang="es-E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19" y="1217419"/>
            <a:ext cx="4971077" cy="241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84" y="5076056"/>
            <a:ext cx="3952036" cy="280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D144-859B-4C03-AC64-C2B966AA34FB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3728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20" y="210595"/>
            <a:ext cx="533752" cy="400965"/>
          </a:xfrm>
          <a:prstGeom prst="rect">
            <a:avLst/>
          </a:prstGeom>
        </p:spPr>
      </p:pic>
      <p:cxnSp>
        <p:nvCxnSpPr>
          <p:cNvPr id="5" name="4 Conector recto"/>
          <p:cNvCxnSpPr/>
          <p:nvPr/>
        </p:nvCxnSpPr>
        <p:spPr>
          <a:xfrm flipH="1">
            <a:off x="6593148" y="685309"/>
            <a:ext cx="25360" cy="79911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330218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07870" y="94807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Flujos de efectivo</a:t>
            </a:r>
            <a:endParaRPr lang="es-E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7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50" y="1835696"/>
            <a:ext cx="4955472" cy="5400600"/>
          </a:xfrm>
          <a:prstGeom prst="rect">
            <a:avLst/>
          </a:prstGeom>
          <a:noFill/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D144-859B-4C03-AC64-C2B966AA34FB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5892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20" y="210595"/>
            <a:ext cx="533752" cy="400965"/>
          </a:xfrm>
          <a:prstGeom prst="rect">
            <a:avLst/>
          </a:prstGeom>
        </p:spPr>
      </p:pic>
      <p:cxnSp>
        <p:nvCxnSpPr>
          <p:cNvPr id="5" name="4 Conector recto"/>
          <p:cNvCxnSpPr/>
          <p:nvPr/>
        </p:nvCxnSpPr>
        <p:spPr>
          <a:xfrm flipH="1">
            <a:off x="6593148" y="685309"/>
            <a:ext cx="25360" cy="79911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330218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98040" y="807095"/>
            <a:ext cx="4535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Acerinox en bolsa durante 2015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32311" y="1447126"/>
            <a:ext cx="3969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Evolución del título de Acerinox y del Ibex</a:t>
            </a:r>
            <a:endParaRPr lang="es-E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8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41" y="1978576"/>
            <a:ext cx="5606779" cy="3024336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510324" y="5436096"/>
            <a:ext cx="3422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Contratación de acciones y efectivo</a:t>
            </a:r>
            <a:endParaRPr lang="es-E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1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5940152"/>
            <a:ext cx="5400600" cy="2736304"/>
          </a:xfrm>
          <a:prstGeom prst="rect">
            <a:avLst/>
          </a:prstGeom>
          <a:noFill/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D144-859B-4C03-AC64-C2B966AA34FB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0937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420888" y="1331640"/>
            <a:ext cx="160332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cap="small" dirty="0">
                <a:solidFill>
                  <a:srgbClr val="002060"/>
                </a:solidFill>
              </a:rPr>
              <a:t>Í</a:t>
            </a:r>
            <a:r>
              <a:rPr lang="es-ES" sz="3200" cap="small" dirty="0" smtClean="0">
                <a:solidFill>
                  <a:srgbClr val="002060"/>
                </a:solidFill>
              </a:rPr>
              <a:t> </a:t>
            </a:r>
            <a:r>
              <a:rPr lang="es-ES" sz="3200" cap="small" dirty="0">
                <a:solidFill>
                  <a:srgbClr val="002060"/>
                </a:solidFill>
              </a:rPr>
              <a:t>n d i c e</a:t>
            </a:r>
            <a:endParaRPr lang="es-ES" sz="3200" dirty="0">
              <a:solidFill>
                <a:srgbClr val="002060"/>
              </a:solidFill>
            </a:endParaRPr>
          </a:p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382719" y="2391073"/>
            <a:ext cx="592660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cap="small" dirty="0" smtClean="0">
                <a:solidFill>
                  <a:srgbClr val="002060"/>
                </a:solidFill>
              </a:rPr>
              <a:t>1- Acerinox </a:t>
            </a:r>
            <a:r>
              <a:rPr lang="es-ES" sz="1600" cap="small" dirty="0">
                <a:solidFill>
                  <a:srgbClr val="002060"/>
                </a:solidFill>
              </a:rPr>
              <a:t>en Cifras	</a:t>
            </a:r>
            <a:r>
              <a:rPr lang="es-ES" sz="1600" cap="small" dirty="0" smtClean="0">
                <a:solidFill>
                  <a:srgbClr val="002060"/>
                </a:solidFill>
              </a:rPr>
              <a:t>………………………………………………….  3      </a:t>
            </a:r>
            <a:endParaRPr lang="es-ES" sz="1600" dirty="0">
              <a:solidFill>
                <a:srgbClr val="002060"/>
              </a:solidFill>
            </a:endParaRPr>
          </a:p>
          <a:p>
            <a:r>
              <a:rPr lang="es-ES" sz="1600" cap="small" dirty="0">
                <a:solidFill>
                  <a:srgbClr val="002060"/>
                </a:solidFill>
              </a:rPr>
              <a:t> </a:t>
            </a:r>
            <a:endParaRPr lang="es-ES" sz="1600" dirty="0">
              <a:solidFill>
                <a:srgbClr val="002060"/>
              </a:solidFill>
            </a:endParaRPr>
          </a:p>
          <a:p>
            <a:r>
              <a:rPr lang="es-ES" sz="1600" cap="small" dirty="0" smtClean="0">
                <a:solidFill>
                  <a:srgbClr val="002060"/>
                </a:solidFill>
              </a:rPr>
              <a:t>2- El </a:t>
            </a:r>
            <a:r>
              <a:rPr lang="es-ES" sz="1600" cap="small" dirty="0">
                <a:solidFill>
                  <a:srgbClr val="002060"/>
                </a:solidFill>
              </a:rPr>
              <a:t>Grupo Acerinox en el </a:t>
            </a:r>
            <a:r>
              <a:rPr lang="es-ES" sz="1600" cap="small" dirty="0" smtClean="0">
                <a:solidFill>
                  <a:srgbClr val="002060"/>
                </a:solidFill>
              </a:rPr>
              <a:t>mundo ………………………………… 5</a:t>
            </a:r>
          </a:p>
          <a:p>
            <a:endParaRPr lang="es-ES" sz="1600" cap="small" dirty="0">
              <a:solidFill>
                <a:srgbClr val="002060"/>
              </a:solidFill>
            </a:endParaRPr>
          </a:p>
          <a:p>
            <a:r>
              <a:rPr lang="es-ES" sz="1600" cap="small" dirty="0" smtClean="0">
                <a:solidFill>
                  <a:srgbClr val="002060"/>
                </a:solidFill>
              </a:rPr>
              <a:t>3- Consejo de Administración………………………………...……… 6</a:t>
            </a:r>
          </a:p>
          <a:p>
            <a:endParaRPr lang="es-ES" sz="1600" cap="small" dirty="0">
              <a:solidFill>
                <a:srgbClr val="002060"/>
              </a:solidFill>
            </a:endParaRPr>
          </a:p>
          <a:p>
            <a:r>
              <a:rPr lang="es-ES" sz="1600" cap="small" dirty="0" smtClean="0">
                <a:solidFill>
                  <a:srgbClr val="002060"/>
                </a:solidFill>
              </a:rPr>
              <a:t>4-  Comité de Dirección y Principales Ejecutivos de las empresas del Grupo   ………………………………………………………………………… 8</a:t>
            </a:r>
          </a:p>
          <a:p>
            <a:endParaRPr lang="es-ES" sz="1600" cap="small" dirty="0">
              <a:solidFill>
                <a:srgbClr val="002060"/>
              </a:solidFill>
            </a:endParaRPr>
          </a:p>
          <a:p>
            <a:r>
              <a:rPr lang="es-ES" sz="1600" cap="small" dirty="0" smtClean="0">
                <a:solidFill>
                  <a:srgbClr val="002060"/>
                </a:solidFill>
              </a:rPr>
              <a:t>5- Número de Empleados ………………………………….………….. 12</a:t>
            </a:r>
          </a:p>
          <a:p>
            <a:endParaRPr lang="es-ES" sz="1600" cap="small" dirty="0">
              <a:solidFill>
                <a:srgbClr val="002060"/>
              </a:solidFill>
            </a:endParaRPr>
          </a:p>
          <a:p>
            <a:r>
              <a:rPr lang="es-ES" sz="1600" cap="small" dirty="0" smtClean="0">
                <a:solidFill>
                  <a:srgbClr val="002060"/>
                </a:solidFill>
              </a:rPr>
              <a:t>6- Producción Mundial ………………………………………………… 13</a:t>
            </a:r>
          </a:p>
          <a:p>
            <a:endParaRPr lang="es-ES" sz="1600" cap="small" dirty="0">
              <a:solidFill>
                <a:srgbClr val="002060"/>
              </a:solidFill>
            </a:endParaRPr>
          </a:p>
          <a:p>
            <a:r>
              <a:rPr lang="es-ES" sz="1600" cap="small" smtClean="0">
                <a:solidFill>
                  <a:srgbClr val="002060"/>
                </a:solidFill>
              </a:rPr>
              <a:t>7- </a:t>
            </a:r>
            <a:r>
              <a:rPr lang="es-ES" sz="1600" cap="small">
                <a:solidFill>
                  <a:srgbClr val="002060"/>
                </a:solidFill>
              </a:rPr>
              <a:t>Resultados y </a:t>
            </a:r>
            <a:r>
              <a:rPr lang="es-ES" sz="1600" cap="small">
                <a:solidFill>
                  <a:srgbClr val="002060"/>
                </a:solidFill>
              </a:rPr>
              <a:t>Balance </a:t>
            </a:r>
            <a:r>
              <a:rPr lang="es-ES" sz="1600" cap="small" smtClean="0">
                <a:solidFill>
                  <a:srgbClr val="002060"/>
                </a:solidFill>
              </a:rPr>
              <a:t>………………………………..……….……… </a:t>
            </a:r>
            <a:r>
              <a:rPr lang="es-ES" sz="1600" cap="small" dirty="0" smtClean="0">
                <a:solidFill>
                  <a:srgbClr val="002060"/>
                </a:solidFill>
              </a:rPr>
              <a:t>14 </a:t>
            </a:r>
          </a:p>
          <a:p>
            <a:endParaRPr lang="es-ES" sz="1600" cap="small" dirty="0">
              <a:solidFill>
                <a:srgbClr val="002060"/>
              </a:solidFill>
            </a:endParaRPr>
          </a:p>
          <a:p>
            <a:r>
              <a:rPr lang="es-ES" sz="1600" cap="small" dirty="0" smtClean="0">
                <a:solidFill>
                  <a:srgbClr val="002060"/>
                </a:solidFill>
              </a:rPr>
              <a:t>8- Acerinox en Bolsa durante 2015 …………………………….... 19</a:t>
            </a:r>
          </a:p>
          <a:p>
            <a:endParaRPr lang="es-ES" sz="1600" cap="small" dirty="0">
              <a:solidFill>
                <a:srgbClr val="002060"/>
              </a:solidFill>
            </a:endParaRPr>
          </a:p>
          <a:p>
            <a:r>
              <a:rPr lang="es-ES" sz="1600" cap="small" dirty="0" smtClean="0">
                <a:solidFill>
                  <a:srgbClr val="002060"/>
                </a:solidFill>
              </a:rPr>
              <a:t>8- Retribución a los Accionistas ……………………………………..20 </a:t>
            </a:r>
          </a:p>
          <a:p>
            <a:endParaRPr lang="es-ES" sz="1600" cap="small" dirty="0" smtClean="0">
              <a:solidFill>
                <a:srgbClr val="002060"/>
              </a:solidFill>
            </a:endParaRPr>
          </a:p>
          <a:p>
            <a:r>
              <a:rPr lang="es-ES" sz="1600" cap="small" dirty="0" smtClean="0">
                <a:solidFill>
                  <a:srgbClr val="002060"/>
                </a:solidFill>
              </a:rPr>
              <a:t>9- Periodo Medio de Pago a Proveedores ……………….…….. 20</a:t>
            </a:r>
          </a:p>
          <a:p>
            <a:endParaRPr lang="es-ES" dirty="0"/>
          </a:p>
          <a:p>
            <a:r>
              <a:rPr lang="es-ES" cap="small" dirty="0"/>
              <a:t> </a:t>
            </a:r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20" y="210595"/>
            <a:ext cx="533752" cy="400965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 flipH="1">
            <a:off x="6593148" y="685309"/>
            <a:ext cx="25360" cy="79911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D144-859B-4C03-AC64-C2B966AA34FB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3786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30217" y="895611"/>
            <a:ext cx="4089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Retribución a los accionistas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94" y="1475656"/>
            <a:ext cx="5594602" cy="318010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69" y="5796910"/>
            <a:ext cx="5864459" cy="244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04664" y="5018856"/>
            <a:ext cx="5426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Periodo medio de pago a proveedores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20" y="210595"/>
            <a:ext cx="533752" cy="400965"/>
          </a:xfrm>
          <a:prstGeom prst="rect">
            <a:avLst/>
          </a:prstGeom>
        </p:spPr>
      </p:pic>
      <p:cxnSp>
        <p:nvCxnSpPr>
          <p:cNvPr id="9" name="8 Conector recto"/>
          <p:cNvCxnSpPr/>
          <p:nvPr/>
        </p:nvCxnSpPr>
        <p:spPr>
          <a:xfrm flipH="1">
            <a:off x="6593148" y="685309"/>
            <a:ext cx="25360" cy="79911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330218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D144-859B-4C03-AC64-C2B966AA34FB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271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1210855"/>
            <a:ext cx="4847213" cy="386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171455" y="684635"/>
            <a:ext cx="2632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Acerinox en cifras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8152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5019001"/>
            <a:ext cx="4968552" cy="4017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20" y="210595"/>
            <a:ext cx="533752" cy="400965"/>
          </a:xfrm>
          <a:prstGeom prst="rect">
            <a:avLst/>
          </a:prstGeom>
        </p:spPr>
      </p:pic>
      <p:cxnSp>
        <p:nvCxnSpPr>
          <p:cNvPr id="13" name="12 Conector recto"/>
          <p:cNvCxnSpPr/>
          <p:nvPr/>
        </p:nvCxnSpPr>
        <p:spPr>
          <a:xfrm flipH="1">
            <a:off x="6576196" y="685309"/>
            <a:ext cx="42312" cy="79911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D144-859B-4C03-AC64-C2B966AA34FB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5705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78151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00" y="673294"/>
            <a:ext cx="5581574" cy="378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27984"/>
            <a:ext cx="5769768" cy="439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20" y="210595"/>
            <a:ext cx="533752" cy="400965"/>
          </a:xfrm>
          <a:prstGeom prst="rect">
            <a:avLst/>
          </a:prstGeom>
        </p:spPr>
      </p:pic>
      <p:cxnSp>
        <p:nvCxnSpPr>
          <p:cNvPr id="11" name="10 Conector recto"/>
          <p:cNvCxnSpPr/>
          <p:nvPr/>
        </p:nvCxnSpPr>
        <p:spPr>
          <a:xfrm flipH="1">
            <a:off x="6593148" y="685309"/>
            <a:ext cx="25360" cy="79911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D144-859B-4C03-AC64-C2B966AA34FB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9711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341704" y="5868144"/>
            <a:ext cx="4447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Grupo Acerinox en el mundo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7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5057"/>
            <a:ext cx="6813376" cy="4993087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438390" y="6495305"/>
            <a:ext cx="6230970" cy="369331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060"/>
                </a:solidFill>
              </a:rPr>
              <a:t>Presencia en 37 países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060"/>
                </a:solidFill>
              </a:rPr>
              <a:t>Ventas en más de 80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060"/>
                </a:solidFill>
              </a:rPr>
              <a:t>6 plantas en 4 continentes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</a:rPr>
              <a:t>39 </a:t>
            </a:r>
            <a:r>
              <a:rPr lang="es-ES" dirty="0" smtClean="0">
                <a:solidFill>
                  <a:srgbClr val="002060"/>
                </a:solidFill>
              </a:rPr>
              <a:t>sociedades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060"/>
                </a:solidFill>
              </a:rPr>
              <a:t>18 </a:t>
            </a:r>
            <a:r>
              <a:rPr lang="es-ES" dirty="0">
                <a:solidFill>
                  <a:srgbClr val="002060"/>
                </a:solidFill>
              </a:rPr>
              <a:t>centros de </a:t>
            </a:r>
            <a:r>
              <a:rPr lang="es-ES" dirty="0" smtClean="0">
                <a:solidFill>
                  <a:srgbClr val="002060"/>
                </a:solidFill>
              </a:rPr>
              <a:t>servicios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060"/>
                </a:solidFill>
              </a:rPr>
              <a:t>26 almacenes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060"/>
                </a:solidFill>
              </a:rPr>
              <a:t>31 </a:t>
            </a:r>
            <a:r>
              <a:rPr lang="es-ES" dirty="0">
                <a:solidFill>
                  <a:srgbClr val="002060"/>
                </a:solidFill>
              </a:rPr>
              <a:t>oficinas comerciales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278152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20" y="210595"/>
            <a:ext cx="533752" cy="400965"/>
          </a:xfrm>
          <a:prstGeom prst="rect">
            <a:avLst/>
          </a:prstGeom>
        </p:spPr>
      </p:pic>
      <p:cxnSp>
        <p:nvCxnSpPr>
          <p:cNvPr id="18" name="17 Conector recto"/>
          <p:cNvCxnSpPr/>
          <p:nvPr/>
        </p:nvCxnSpPr>
        <p:spPr>
          <a:xfrm flipH="1">
            <a:off x="6593148" y="5868144"/>
            <a:ext cx="12680" cy="280831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D144-859B-4C03-AC64-C2B966AA34FB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314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78151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635175" y="467544"/>
            <a:ext cx="3833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Consejo de Administración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20" y="210595"/>
            <a:ext cx="533752" cy="400965"/>
          </a:xfrm>
          <a:prstGeom prst="rect">
            <a:avLst/>
          </a:prstGeom>
        </p:spPr>
      </p:pic>
      <p:cxnSp>
        <p:nvCxnSpPr>
          <p:cNvPr id="10" name="9 Conector recto"/>
          <p:cNvCxnSpPr/>
          <p:nvPr/>
        </p:nvCxnSpPr>
        <p:spPr>
          <a:xfrm flipH="1">
            <a:off x="6593148" y="685309"/>
            <a:ext cx="25360" cy="79911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966034"/>
            <a:ext cx="5760640" cy="807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D144-859B-4C03-AC64-C2B966AA34FB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8135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78151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20" y="757284"/>
            <a:ext cx="6016516" cy="827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20" y="210595"/>
            <a:ext cx="533752" cy="400965"/>
          </a:xfrm>
          <a:prstGeom prst="rect">
            <a:avLst/>
          </a:prstGeom>
        </p:spPr>
      </p:pic>
      <p:cxnSp>
        <p:nvCxnSpPr>
          <p:cNvPr id="9" name="8 Conector recto"/>
          <p:cNvCxnSpPr/>
          <p:nvPr/>
        </p:nvCxnSpPr>
        <p:spPr>
          <a:xfrm flipH="1">
            <a:off x="6593148" y="685309"/>
            <a:ext cx="25360" cy="79911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D144-859B-4C03-AC64-C2B966AA34FB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142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57240" y="1403648"/>
            <a:ext cx="5827646" cy="6048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cap="small" dirty="0">
                <a:solidFill>
                  <a:srgbClr val="002060"/>
                </a:solidFill>
              </a:rPr>
              <a:t>Comisión </a:t>
            </a:r>
            <a:r>
              <a:rPr lang="es-ES" cap="small" dirty="0" smtClean="0">
                <a:solidFill>
                  <a:srgbClr val="002060"/>
                </a:solidFill>
              </a:rPr>
              <a:t>Ejecutiva</a:t>
            </a:r>
            <a:endParaRPr lang="es-ES" dirty="0">
              <a:solidFill>
                <a:srgbClr val="002060"/>
              </a:solidFill>
            </a:endParaRPr>
          </a:p>
          <a:p>
            <a:r>
              <a:rPr lang="es-ES" sz="1200" dirty="0"/>
              <a:t>RAFAEL MIRANDA ROBREDO (Presidente)</a:t>
            </a:r>
          </a:p>
          <a:p>
            <a:r>
              <a:rPr lang="es-ES" sz="1200" dirty="0"/>
              <a:t>BERNARDO VELÁZQUEZ HERREROS</a:t>
            </a:r>
          </a:p>
          <a:p>
            <a:r>
              <a:rPr lang="es-ES" sz="1200" dirty="0"/>
              <a:t>ÓSCAR FANJUL MARTÍN	</a:t>
            </a:r>
          </a:p>
          <a:p>
            <a:r>
              <a:rPr lang="es-ES" sz="1200" dirty="0"/>
              <a:t>JAVIER FERNANDEZ ALONSO</a:t>
            </a:r>
          </a:p>
          <a:p>
            <a:r>
              <a:rPr lang="es-ES" sz="1200" dirty="0"/>
              <a:t>JOSÉ RAMÓN GUEREDIAGA MENDIOLA</a:t>
            </a:r>
          </a:p>
          <a:p>
            <a:r>
              <a:rPr lang="es-ES" sz="1200" dirty="0"/>
              <a:t>RYO HATTORI</a:t>
            </a:r>
          </a:p>
          <a:p>
            <a:r>
              <a:rPr lang="es-ES" sz="1200" dirty="0"/>
              <a:t>GEORGE DONALD JOHNSTON </a:t>
            </a:r>
          </a:p>
          <a:p>
            <a:r>
              <a:rPr lang="es-ES" sz="1200" dirty="0"/>
              <a:t>SANTOS MARTÍNEZ-CONDE </a:t>
            </a:r>
            <a:r>
              <a:rPr lang="es-ES" sz="1200" dirty="0" smtClean="0"/>
              <a:t>GUTIÉRREZ-BARQUÍN</a:t>
            </a:r>
            <a:endParaRPr lang="es-ES" sz="1200" dirty="0"/>
          </a:p>
          <a:p>
            <a:r>
              <a:rPr lang="es-ES" sz="1200" b="1" dirty="0">
                <a:solidFill>
                  <a:srgbClr val="002060"/>
                </a:solidFill>
              </a:rPr>
              <a:t>Secretario:</a:t>
            </a:r>
          </a:p>
          <a:p>
            <a:r>
              <a:rPr lang="es-ES" sz="1200" dirty="0"/>
              <a:t>ÁLVARO MUÑOZ LÓPEZ</a:t>
            </a:r>
          </a:p>
          <a:p>
            <a:r>
              <a:rPr lang="es-ES" sz="1400" dirty="0"/>
              <a:t> </a:t>
            </a:r>
            <a:endParaRPr lang="es-ES" dirty="0"/>
          </a:p>
          <a:p>
            <a:r>
              <a:rPr lang="es-ES" cap="small" dirty="0">
                <a:solidFill>
                  <a:srgbClr val="002060"/>
                </a:solidFill>
              </a:rPr>
              <a:t>Comisión de Nombramientos, Retribuciones y </a:t>
            </a:r>
            <a:endParaRPr lang="es-ES" cap="small" dirty="0" smtClean="0">
              <a:solidFill>
                <a:srgbClr val="002060"/>
              </a:solidFill>
            </a:endParaRPr>
          </a:p>
          <a:p>
            <a:r>
              <a:rPr lang="es-ES" cap="small" dirty="0" smtClean="0">
                <a:solidFill>
                  <a:srgbClr val="002060"/>
                </a:solidFill>
              </a:rPr>
              <a:t>Gobierno Corporativo</a:t>
            </a:r>
            <a:endParaRPr lang="es-ES" dirty="0">
              <a:solidFill>
                <a:srgbClr val="002060"/>
              </a:solidFill>
            </a:endParaRPr>
          </a:p>
          <a:p>
            <a:r>
              <a:rPr lang="es-ES" sz="1200" dirty="0"/>
              <a:t>MANUEL CONTHE GUTIÉRREZ (Presidente)</a:t>
            </a:r>
          </a:p>
          <a:p>
            <a:r>
              <a:rPr lang="es-ES" sz="1200" dirty="0"/>
              <a:t>RAFAEL MIRANDA ROBREDO</a:t>
            </a:r>
          </a:p>
          <a:p>
            <a:r>
              <a:rPr lang="es-ES" sz="1200" dirty="0"/>
              <a:t>OSCAR FANJUL MARTÍN</a:t>
            </a:r>
          </a:p>
          <a:p>
            <a:r>
              <a:rPr lang="es-ES" sz="1200" dirty="0"/>
              <a:t>SANTOS MARTÍNEZ-CONDE GUTIÉRREZ-BARQUÍN </a:t>
            </a:r>
          </a:p>
          <a:p>
            <a:r>
              <a:rPr lang="es-ES" sz="1200" dirty="0"/>
              <a:t>BRAULIO MEDEL </a:t>
            </a:r>
            <a:r>
              <a:rPr lang="es-ES" sz="1200" dirty="0" smtClean="0"/>
              <a:t>CÁMARA</a:t>
            </a:r>
            <a:endParaRPr lang="es-ES" sz="1200" dirty="0"/>
          </a:p>
          <a:p>
            <a:r>
              <a:rPr lang="es-ES" sz="1200" b="1" dirty="0">
                <a:solidFill>
                  <a:srgbClr val="002060"/>
                </a:solidFill>
              </a:rPr>
              <a:t>Secretario:</a:t>
            </a:r>
          </a:p>
          <a:p>
            <a:r>
              <a:rPr lang="es-ES" sz="1200" dirty="0"/>
              <a:t>ÁLVARO MUÑOZ </a:t>
            </a:r>
            <a:r>
              <a:rPr lang="es-ES" sz="1200" dirty="0" smtClean="0"/>
              <a:t>LÓPEZ</a:t>
            </a:r>
            <a:endParaRPr lang="es-ES" sz="1200" dirty="0"/>
          </a:p>
          <a:p>
            <a:r>
              <a:rPr lang="es-ES" b="1" dirty="0"/>
              <a:t> </a:t>
            </a:r>
            <a:endParaRPr lang="es-ES" dirty="0"/>
          </a:p>
          <a:p>
            <a:r>
              <a:rPr lang="es-ES" cap="small" dirty="0">
                <a:solidFill>
                  <a:srgbClr val="002060"/>
                </a:solidFill>
              </a:rPr>
              <a:t>Comisión de </a:t>
            </a:r>
            <a:r>
              <a:rPr lang="es-ES" cap="small" dirty="0" smtClean="0">
                <a:solidFill>
                  <a:srgbClr val="002060"/>
                </a:solidFill>
              </a:rPr>
              <a:t>Auditoría</a:t>
            </a:r>
            <a:endParaRPr lang="es-ES" dirty="0">
              <a:solidFill>
                <a:srgbClr val="002060"/>
              </a:solidFill>
            </a:endParaRPr>
          </a:p>
          <a:p>
            <a:r>
              <a:rPr lang="es-ES" sz="1200" dirty="0"/>
              <a:t>JOSÉ RAMÓN GUEREDIAGA MENDIOLA (Presidente)</a:t>
            </a:r>
          </a:p>
          <a:p>
            <a:r>
              <a:rPr lang="es-ES_tradnl" sz="1200" dirty="0"/>
              <a:t>PEDRO BALLESTEROS QUINTANA</a:t>
            </a:r>
            <a:endParaRPr lang="es-ES" sz="1200" dirty="0"/>
          </a:p>
          <a:p>
            <a:r>
              <a:rPr lang="es-ES_tradnl" sz="1200" dirty="0"/>
              <a:t>GEORGE DONALD JOHNSTON </a:t>
            </a:r>
            <a:endParaRPr lang="es-ES" sz="1200" dirty="0"/>
          </a:p>
          <a:p>
            <a:r>
              <a:rPr lang="es-ES" sz="1200" dirty="0"/>
              <a:t>DIEGO PRADO </a:t>
            </a:r>
            <a:r>
              <a:rPr lang="es-ES" sz="1200" dirty="0" smtClean="0"/>
              <a:t>PÉREZ-SEOANE</a:t>
            </a:r>
            <a:endParaRPr lang="es-ES" sz="1200" dirty="0"/>
          </a:p>
          <a:p>
            <a:r>
              <a:rPr lang="es-ES" sz="1200" b="1" dirty="0">
                <a:solidFill>
                  <a:srgbClr val="002060"/>
                </a:solidFill>
              </a:rPr>
              <a:t>Secretario:</a:t>
            </a:r>
          </a:p>
          <a:p>
            <a:r>
              <a:rPr lang="es-ES" sz="1200" dirty="0"/>
              <a:t>ÁLVARO MUÑOZ </a:t>
            </a:r>
            <a:r>
              <a:rPr lang="es-ES" sz="1200" dirty="0" smtClean="0"/>
              <a:t>LÓPEZ</a:t>
            </a:r>
            <a:endParaRPr lang="es-ES" sz="1200" dirty="0"/>
          </a:p>
        </p:txBody>
      </p:sp>
      <p:sp>
        <p:nvSpPr>
          <p:cNvPr id="8" name="7 CuadroTexto"/>
          <p:cNvSpPr txBox="1"/>
          <p:nvPr/>
        </p:nvSpPr>
        <p:spPr>
          <a:xfrm>
            <a:off x="278151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20" y="210595"/>
            <a:ext cx="533752" cy="400965"/>
          </a:xfrm>
          <a:prstGeom prst="rect">
            <a:avLst/>
          </a:prstGeom>
        </p:spPr>
      </p:pic>
      <p:cxnSp>
        <p:nvCxnSpPr>
          <p:cNvPr id="10" name="9 Conector recto"/>
          <p:cNvCxnSpPr/>
          <p:nvPr/>
        </p:nvCxnSpPr>
        <p:spPr>
          <a:xfrm flipH="1">
            <a:off x="6593148" y="685309"/>
            <a:ext cx="25360" cy="79911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D144-859B-4C03-AC64-C2B966AA34FB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4851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78152" y="2123728"/>
            <a:ext cx="825428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cap="small" dirty="0" smtClean="0">
                <a:solidFill>
                  <a:srgbClr val="002060"/>
                </a:solidFill>
              </a:rPr>
              <a:t> </a:t>
            </a:r>
            <a:r>
              <a:rPr lang="es-ES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 </a:t>
            </a:r>
            <a:r>
              <a:rPr lang="es-ES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</a:p>
          <a:p>
            <a:endParaRPr lang="es-ES_tradnl" sz="1600" b="1" u="sng" cap="al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BERNARDO </a:t>
            </a:r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VELÁZQUEZ HERREROS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Consejero </a:t>
            </a:r>
            <a:r>
              <a:rPr lang="es-ES_tradnl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Delegado</a:t>
            </a:r>
          </a:p>
          <a:p>
            <a:endParaRPr lang="es-E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ANTONIO FERNÁNDEZ-PACHECO MARTÍNEZ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</a:t>
            </a:r>
            <a:r>
              <a:rPr lang="es-ES_tradnl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  <a:p>
            <a:endParaRPr lang="es-E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DANIEL AZPITARTE ZEMP 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</a:t>
            </a:r>
            <a:r>
              <a:rPr lang="es-ES_tradnl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Comercial</a:t>
            </a:r>
          </a:p>
          <a:p>
            <a:endParaRPr lang="es-E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MIGUEL FERRANDIS TORRES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</a:t>
            </a:r>
            <a:r>
              <a:rPr lang="es-ES_tradnl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Financiero</a:t>
            </a:r>
          </a:p>
          <a:p>
            <a:endParaRPr lang="es-E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LUIS GIMENO VALLEDOR 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Secretario </a:t>
            </a:r>
            <a:r>
              <a:rPr lang="es-ES_tradnl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endParaRPr lang="es-E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40233" y="779383"/>
            <a:ext cx="4876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 de Dirección y Principales </a:t>
            </a:r>
          </a:p>
          <a:p>
            <a:pPr algn="ctr"/>
            <a:r>
              <a:rPr lang="es-E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Ejecutivos </a:t>
            </a:r>
          </a:p>
          <a:p>
            <a:pPr algn="ctr"/>
            <a:r>
              <a:rPr lang="es-E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las Empresas del Grupo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850734" y="6678478"/>
            <a:ext cx="23150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Bahru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Stainless: </a:t>
            </a:r>
            <a:endParaRPr lang="es-E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OSWALD WOLFE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GOMEZ</a:t>
            </a:r>
            <a:endParaRPr 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Roldán:</a:t>
            </a: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JORGE RODRÍGUEZ ROVIRA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Inoxfil</a:t>
            </a:r>
            <a:r>
              <a:rPr lang="fr-FR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ÁNGEL BRUÑÉN </a:t>
            </a: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CEA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76672" y="6660232"/>
            <a:ext cx="24497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Acerinox Europa</a:t>
            </a:r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ANTONIO MORENO ZORRILLA 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American </a:t>
            </a:r>
            <a:r>
              <a:rPr lang="es-E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Stainless</a:t>
            </a:r>
            <a:r>
              <a:rPr lang="es-E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CRISTÓBAL FUENTES TOVAR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Columbus Stainless:</a:t>
            </a:r>
            <a:endParaRPr lang="es-E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LUCIEN MATTHEWS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071959" y="6084168"/>
            <a:ext cx="46746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Primeros Ejecutivos de las Empresas industriales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278151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20" y="210595"/>
            <a:ext cx="533752" cy="400965"/>
          </a:xfrm>
          <a:prstGeom prst="rect">
            <a:avLst/>
          </a:prstGeom>
        </p:spPr>
      </p:pic>
      <p:cxnSp>
        <p:nvCxnSpPr>
          <p:cNvPr id="16" name="15 Conector recto"/>
          <p:cNvCxnSpPr/>
          <p:nvPr/>
        </p:nvCxnSpPr>
        <p:spPr>
          <a:xfrm flipH="1">
            <a:off x="6593148" y="685309"/>
            <a:ext cx="25360" cy="79911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D144-859B-4C03-AC64-C2B966AA34FB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20229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302</Words>
  <Application>Microsoft Office PowerPoint</Application>
  <PresentationFormat>Presentación en pantalla (4:3)</PresentationFormat>
  <Paragraphs>269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Iñigo Rodriguez Vicens</dc:creator>
  <cp:lastModifiedBy>Iñigo Rodriguez Vicens</cp:lastModifiedBy>
  <cp:revision>15</cp:revision>
  <dcterms:created xsi:type="dcterms:W3CDTF">2016-03-08T09:41:20Z</dcterms:created>
  <dcterms:modified xsi:type="dcterms:W3CDTF">2016-03-09T10:02:56Z</dcterms:modified>
</cp:coreProperties>
</file>