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9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6" r:id="rId19"/>
    <p:sldId id="277" r:id="rId20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8127D-83D8-44AC-ACC0-C7D433E284B7}" type="datetimeFigureOut">
              <a:rPr lang="es-ES" smtClean="0"/>
              <a:t>15/04/2016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2A863-2BDA-43D8-9F0F-D592FB704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ABEE-E626-4D93-8962-D15E73CD706E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83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CE48-7A0D-45B2-93CB-1298D8B234E2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34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C707-C32D-4CA5-80AE-00DD1EAA82D8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3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73BD-D8C6-4D49-8ABD-F32B9188D567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76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36CA-5E66-49E6-90B6-68A2D2BC2471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95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46FD-9B17-4644-BA69-1A5E207626EF}" type="datetime1">
              <a:rPr lang="es-ES" smtClean="0"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98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A1CF-E801-4705-AD2C-3DDC3A8094F0}" type="datetime1">
              <a:rPr lang="es-ES" smtClean="0"/>
              <a:t>15/04/2016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6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1A19-0DBA-4266-BFF5-4C9604906C8F}" type="datetime1">
              <a:rPr lang="es-ES" smtClean="0"/>
              <a:t>15/04/2016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00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EB0-83AC-4E58-B1D4-5117A54C887F}" type="datetime1">
              <a:rPr lang="es-ES" smtClean="0"/>
              <a:t>15/04/2016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30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9084-E3F5-4218-8F0C-6BB9F7FF39EC}" type="datetime1">
              <a:rPr lang="es-ES" smtClean="0"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05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4F31-B071-4297-8FA9-7814C85A2F08}" type="datetime1">
              <a:rPr lang="es-ES" smtClean="0"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22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DD32-6E6B-45DB-9015-A19E0ED2668D}" type="datetime1">
              <a:rPr lang="es-ES" smtClean="0"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7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67544" y="1386642"/>
            <a:ext cx="3268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</a:rPr>
              <a:t>Informe Anual </a:t>
            </a:r>
          </a:p>
          <a:p>
            <a:r>
              <a:rPr lang="es-ES" sz="3600" b="1" dirty="0" smtClean="0">
                <a:solidFill>
                  <a:srgbClr val="002060"/>
                </a:solidFill>
              </a:rPr>
              <a:t>Acerinox </a:t>
            </a:r>
          </a:p>
          <a:p>
            <a:r>
              <a:rPr lang="es-ES" sz="3600" b="1" dirty="0" smtClean="0">
                <a:solidFill>
                  <a:srgbClr val="002060"/>
                </a:solidFill>
              </a:rPr>
              <a:t>2015 </a:t>
            </a:r>
            <a:endParaRPr lang="es-ES" sz="3600" b="1" dirty="0">
              <a:solidFill>
                <a:srgbClr val="00206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51920" y="188640"/>
            <a:ext cx="4536504" cy="640871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60648"/>
            <a:ext cx="4248473" cy="62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13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10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2" y="836712"/>
            <a:ext cx="8249350" cy="557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75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827584" y="790247"/>
            <a:ext cx="835292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cap="small" dirty="0">
                <a:solidFill>
                  <a:srgbClr val="002060"/>
                </a:solidFill>
              </a:rPr>
              <a:t>Comisión </a:t>
            </a:r>
            <a:r>
              <a:rPr lang="es-ES" b="1" cap="small" dirty="0" smtClean="0">
                <a:solidFill>
                  <a:srgbClr val="002060"/>
                </a:solidFill>
              </a:rPr>
              <a:t>Ejecutiva</a:t>
            </a:r>
            <a:endParaRPr lang="es-ES" dirty="0">
              <a:solidFill>
                <a:srgbClr val="002060"/>
              </a:solidFill>
            </a:endParaRPr>
          </a:p>
          <a:p>
            <a:r>
              <a:rPr lang="es-ES" sz="1200" dirty="0"/>
              <a:t>RAFAEL MIRANDA ROBREDO (Presidente)</a:t>
            </a:r>
          </a:p>
          <a:p>
            <a:r>
              <a:rPr lang="es-ES" sz="1200" dirty="0"/>
              <a:t>BERNARDO VELÁZQUEZ HERREROS</a:t>
            </a:r>
          </a:p>
          <a:p>
            <a:r>
              <a:rPr lang="es-ES" sz="1200" dirty="0"/>
              <a:t>ÓSCAR FANJUL MARTÍN	</a:t>
            </a:r>
          </a:p>
          <a:p>
            <a:r>
              <a:rPr lang="es-ES" sz="1200" dirty="0"/>
              <a:t>JAVIER FERNANDEZ ALONSO</a:t>
            </a:r>
          </a:p>
          <a:p>
            <a:r>
              <a:rPr lang="es-ES" sz="1200" dirty="0"/>
              <a:t>JOSÉ RAMÓN GUEREDIAGA MENDIOLA</a:t>
            </a:r>
          </a:p>
          <a:p>
            <a:r>
              <a:rPr lang="es-ES" sz="1200" dirty="0"/>
              <a:t>RYO HATTORI</a:t>
            </a:r>
          </a:p>
          <a:p>
            <a:r>
              <a:rPr lang="es-ES" sz="1200" dirty="0"/>
              <a:t>GEORGE DONALD JOHNSTON </a:t>
            </a:r>
          </a:p>
          <a:p>
            <a:r>
              <a:rPr lang="es-ES" sz="1200" dirty="0"/>
              <a:t>SANTOS MARTÍNEZ-CONDE </a:t>
            </a:r>
            <a:r>
              <a:rPr lang="es-ES" sz="1200" dirty="0" smtClean="0"/>
              <a:t>GUTIÉRREZ-BARQUÍN</a:t>
            </a:r>
            <a:endParaRPr lang="es-ES" sz="1200" dirty="0"/>
          </a:p>
          <a:p>
            <a:r>
              <a:rPr lang="es-ES" sz="1200" b="1" dirty="0">
                <a:solidFill>
                  <a:srgbClr val="002060"/>
                </a:solidFill>
              </a:rPr>
              <a:t>Secretario:</a:t>
            </a:r>
          </a:p>
          <a:p>
            <a:r>
              <a:rPr lang="es-ES" sz="1200" dirty="0"/>
              <a:t>ÁLVARO MUÑOZ LÓPEZ</a:t>
            </a:r>
          </a:p>
          <a:p>
            <a:r>
              <a:rPr lang="es-ES" sz="1400" dirty="0"/>
              <a:t> </a:t>
            </a:r>
            <a:endParaRPr lang="es-ES" dirty="0"/>
          </a:p>
          <a:p>
            <a:r>
              <a:rPr lang="es-ES" b="1" cap="small" dirty="0">
                <a:solidFill>
                  <a:srgbClr val="002060"/>
                </a:solidFill>
              </a:rPr>
              <a:t>Comisión de Nombramientos, Retribuciones y Gobierno </a:t>
            </a:r>
            <a:r>
              <a:rPr lang="es-ES" b="1" cap="small" dirty="0" smtClean="0">
                <a:solidFill>
                  <a:srgbClr val="002060"/>
                </a:solidFill>
              </a:rPr>
              <a:t>Corporativo</a:t>
            </a:r>
            <a:endParaRPr lang="es-ES" dirty="0">
              <a:solidFill>
                <a:srgbClr val="002060"/>
              </a:solidFill>
            </a:endParaRPr>
          </a:p>
          <a:p>
            <a:r>
              <a:rPr lang="es-ES" sz="1200" dirty="0"/>
              <a:t>MANUEL CONTHE GUTIÉRREZ (Presidente)</a:t>
            </a:r>
          </a:p>
          <a:p>
            <a:r>
              <a:rPr lang="es-ES" sz="1200" dirty="0"/>
              <a:t>RAFAEL MIRANDA ROBREDO</a:t>
            </a:r>
          </a:p>
          <a:p>
            <a:r>
              <a:rPr lang="es-ES" sz="1200" dirty="0"/>
              <a:t>OSCAR FANJUL MARTÍN</a:t>
            </a:r>
          </a:p>
          <a:p>
            <a:r>
              <a:rPr lang="es-ES" sz="1200" dirty="0"/>
              <a:t>SANTOS MARTÍNEZ-CONDE GUTIÉRREZ-BARQUÍN </a:t>
            </a:r>
          </a:p>
          <a:p>
            <a:r>
              <a:rPr lang="es-ES" sz="1200" dirty="0"/>
              <a:t>BRAULIO MEDEL </a:t>
            </a:r>
            <a:r>
              <a:rPr lang="es-ES" sz="1200" dirty="0" smtClean="0"/>
              <a:t>CÁMARA</a:t>
            </a:r>
            <a:endParaRPr lang="es-ES" sz="1200" dirty="0"/>
          </a:p>
          <a:p>
            <a:r>
              <a:rPr lang="es-ES" sz="1200" b="1" dirty="0">
                <a:solidFill>
                  <a:srgbClr val="002060"/>
                </a:solidFill>
              </a:rPr>
              <a:t>Secretario:</a:t>
            </a:r>
          </a:p>
          <a:p>
            <a:r>
              <a:rPr lang="es-ES" sz="1200" dirty="0"/>
              <a:t>ÁLVARO MUÑOZ </a:t>
            </a:r>
            <a:r>
              <a:rPr lang="es-ES" sz="1200" dirty="0" smtClean="0"/>
              <a:t>LÓPEZ</a:t>
            </a:r>
            <a:endParaRPr lang="es-ES" sz="1200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cap="small" dirty="0">
                <a:solidFill>
                  <a:srgbClr val="002060"/>
                </a:solidFill>
              </a:rPr>
              <a:t>Comisión de </a:t>
            </a:r>
            <a:r>
              <a:rPr lang="es-ES" b="1" cap="small" dirty="0" smtClean="0">
                <a:solidFill>
                  <a:srgbClr val="002060"/>
                </a:solidFill>
              </a:rPr>
              <a:t>Auditoría</a:t>
            </a:r>
            <a:endParaRPr lang="es-ES" dirty="0">
              <a:solidFill>
                <a:srgbClr val="002060"/>
              </a:solidFill>
            </a:endParaRPr>
          </a:p>
          <a:p>
            <a:r>
              <a:rPr lang="es-ES" sz="1200" dirty="0"/>
              <a:t>JOSÉ RAMÓN GUEREDIAGA MENDIOLA (Presidente)</a:t>
            </a:r>
          </a:p>
          <a:p>
            <a:r>
              <a:rPr lang="es-ES_tradnl" sz="1200" dirty="0"/>
              <a:t>PEDRO BALLESTEROS QUINTANA</a:t>
            </a:r>
            <a:endParaRPr lang="es-ES" sz="1200" dirty="0"/>
          </a:p>
          <a:p>
            <a:r>
              <a:rPr lang="es-ES_tradnl" sz="1200" dirty="0"/>
              <a:t>GEORGE DONALD JOHNSTON </a:t>
            </a:r>
            <a:endParaRPr lang="es-ES" sz="1200" dirty="0"/>
          </a:p>
          <a:p>
            <a:r>
              <a:rPr lang="es-ES" sz="1200" dirty="0"/>
              <a:t>DIEGO PRADO </a:t>
            </a:r>
            <a:r>
              <a:rPr lang="es-ES" sz="1200" dirty="0" smtClean="0"/>
              <a:t>PÉREZ-SEOANE</a:t>
            </a:r>
            <a:endParaRPr lang="es-ES" sz="1200" dirty="0"/>
          </a:p>
          <a:p>
            <a:r>
              <a:rPr lang="es-ES" sz="1200" b="1" dirty="0">
                <a:solidFill>
                  <a:srgbClr val="002060"/>
                </a:solidFill>
              </a:rPr>
              <a:t>Secretario:</a:t>
            </a:r>
          </a:p>
          <a:p>
            <a:r>
              <a:rPr lang="es-ES" sz="1200" dirty="0"/>
              <a:t>ÁLVARO MUÑOZ </a:t>
            </a:r>
            <a:r>
              <a:rPr lang="es-ES" sz="1200" dirty="0" smtClean="0"/>
              <a:t>LÓPEZ</a:t>
            </a:r>
            <a:endParaRPr lang="es-ES" sz="12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29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152" y="1412777"/>
            <a:ext cx="8254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small" dirty="0" smtClean="0">
                <a:solidFill>
                  <a:srgbClr val="002060"/>
                </a:solidFill>
              </a:rPr>
              <a:t> </a:t>
            </a:r>
            <a:r>
              <a:rPr lang="es-E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</a:t>
            </a:r>
            <a:r>
              <a:rPr lang="es-E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endParaRPr lang="es-ES_tradnl" sz="1600" b="1" u="sng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BERNARDO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VELÁZQUEZ HERREROS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Consejero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Delegado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ANTONIO FERNÁNDEZ-PACHECO MARTÍNEZ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DANIEL AZPITARTE ZEMP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Comercial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MIGUEL FERRANDIS TORRES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LUIS GIMENO VALLEDOR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Secretario </a:t>
            </a:r>
            <a:r>
              <a:rPr lang="es-ES_tradn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84615" y="581779"/>
            <a:ext cx="6365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Dirección y Principales Ejecutivos </a:t>
            </a:r>
          </a:p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Empresas del Grupo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6990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633207" y="4739660"/>
            <a:ext cx="2315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Bahru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Stainless: 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OSWALD WOLFE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GOMEZ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Roldán:</a:t>
            </a: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JORGE RODRÍGUEZ ROVIRA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Inoxfil</a:t>
            </a: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ÁNGEL BRUÑÉN </a:t>
            </a:r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75656" y="4750260"/>
            <a:ext cx="2449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Acerinox Europa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ANTONIO MORENO ZORRILLA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American </a:t>
            </a:r>
            <a:r>
              <a:rPr lang="es-E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Stainless</a:t>
            </a:r>
            <a:r>
              <a:rPr lang="es-E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CRISTÓBAL FUENTES TOVAR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 Stainless:</a:t>
            </a:r>
            <a:endParaRPr lang="es-E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LUCIEN MATTHEWS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59277" y="4242574"/>
            <a:ext cx="5044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Ejecutivos de las Empresas industriales</a:t>
            </a:r>
            <a:endParaRPr lang="es-ES" sz="1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23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15" y="188640"/>
            <a:ext cx="728489" cy="547255"/>
          </a:xfrm>
          <a:prstGeom prst="rect">
            <a:avLst/>
          </a:prstGeom>
        </p:spPr>
      </p:pic>
      <p:cxnSp>
        <p:nvCxnSpPr>
          <p:cNvPr id="13" name="12 Conector recto"/>
          <p:cNvCxnSpPr/>
          <p:nvPr/>
        </p:nvCxnSpPr>
        <p:spPr>
          <a:xfrm>
            <a:off x="8820472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983500" y="2348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Ejecutivos de las </a:t>
            </a: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mpresas Comerciales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A06DFF69-C9C0-4806-96E4-73D533A3B45C}" type="slidenum">
              <a:rPr lang="es-ES" smtClean="0"/>
              <a:t>13</a:t>
            </a:fld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1520" y="933688"/>
            <a:ext cx="3672408" cy="1631216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endParaRPr lang="es-ES_tradn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_tradn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noxcenter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cap="small" dirty="0">
                <a:latin typeface="Arial" panose="020B0604020202020204" pitchFamily="34" charset="0"/>
                <a:cs typeface="Arial" panose="020B0604020202020204" pitchFamily="34" charset="0"/>
              </a:rPr>
              <a:t>LUIS GUTIERREZ </a:t>
            </a:r>
            <a:r>
              <a:rPr lang="es-ES_tradnl" sz="1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endParaRPr lang="es-ES_tradnl" sz="1000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Inoxidables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Euskadi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JOSÉ CRUZ DE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VICIOLA GARCÍA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C.S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. de Pinto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cap="all" dirty="0">
                <a:latin typeface="Arial" panose="020B0604020202020204" pitchFamily="34" charset="0"/>
                <a:cs typeface="Arial" panose="020B0604020202020204" pitchFamily="34" charset="0"/>
              </a:rPr>
              <a:t>Florencio Zurdo </a:t>
            </a:r>
            <a:r>
              <a:rPr lang="es-ES_tradnl" sz="1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Gómez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C.S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Gavá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cap="all" dirty="0">
                <a:latin typeface="Arial" panose="020B0604020202020204" pitchFamily="34" charset="0"/>
                <a:cs typeface="Arial" panose="020B0604020202020204" pitchFamily="34" charset="0"/>
              </a:rPr>
              <a:t>Juan Esteve </a:t>
            </a:r>
            <a:r>
              <a:rPr lang="es-ES_tradnl" sz="10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Vestit</a:t>
            </a:r>
            <a:endParaRPr lang="es-ES_tradnl" sz="10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C.S. de Betanzos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cap="all" dirty="0">
                <a:latin typeface="Arial" panose="020B0604020202020204" pitchFamily="34" charset="0"/>
                <a:cs typeface="Arial" panose="020B0604020202020204" pitchFamily="34" charset="0"/>
              </a:rPr>
              <a:t>Álvaro </a:t>
            </a:r>
            <a:r>
              <a:rPr lang="es-ES_tradnl" sz="1000" cap="all" dirty="0" err="1">
                <a:latin typeface="Arial" panose="020B0604020202020204" pitchFamily="34" charset="0"/>
                <a:cs typeface="Arial" panose="020B0604020202020204" pitchFamily="34" charset="0"/>
              </a:rPr>
              <a:t>SuÁrez</a:t>
            </a:r>
            <a:r>
              <a:rPr lang="es-ES_tradnl" sz="10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Llanos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263192" y="1124744"/>
            <a:ext cx="4116824" cy="2708434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 (Alemania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JOACHIM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MAAS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Acerinox Benelux (Bélgica):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LUIS PABLO GONZÁLEZ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ROBLES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France (Francia):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PHILIPPE 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AUDEON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Acerinox Italia (Italia):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GIOVANNI DE 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CARLI</a:t>
            </a:r>
          </a:p>
          <a:p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Acerol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ércio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e Industria de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Aços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Inoxidáveis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(Portugal) </a:t>
            </a: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FERNANDO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MONTEIRO</a:t>
            </a:r>
          </a:p>
          <a:p>
            <a:endParaRPr lang="es-ES_tradn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Polska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 (Polonia):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PILAR SENISE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GARCIA</a:t>
            </a:r>
          </a:p>
          <a:p>
            <a:endParaRPr lang="es-ES_tradn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Scandinavia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 (Suecia):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GJERLAUG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Acerinox Schweiz  (Suiza):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IVANA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HORAKOVA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Acerinox UK (Reino Unido):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PABLO CANTLE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CORNEJO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(Rusia): 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ROMAN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BUTYRIN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Acerinox Metal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Sanayi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(Turquía):</a:t>
            </a: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JAAN ROXAN ARROYO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63478" y="888975"/>
            <a:ext cx="940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endPara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295818" y="836712"/>
            <a:ext cx="4308630" cy="2920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228832" y="893269"/>
            <a:ext cx="3744416" cy="1626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34137" y="3119370"/>
            <a:ext cx="4077823" cy="2246769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Argentina (Argentina):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JOSE CARLOS RODRÍGUEZ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ARANDA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Acerinox Brasil (Brasil):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JUAN ANTONIO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RODRIGUEZ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Acerinox Chile (Chile):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IGNACIO MARTÍNEZ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ALLUE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Acerinox  Colombia (Colombia):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GONZALO DEL CAMPO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BARCÓN</a:t>
            </a:r>
            <a:endParaRPr lang="es-ES_tradn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Corporación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Acerinox Perú (Perú):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GONZALO DEL CAMPO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BARCÓN</a:t>
            </a:r>
          </a:p>
          <a:p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, SA. Venezuela (Venezuela):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GONZALO DEL CAMPO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BARCÓN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North American Stainless México (México):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BÁRBARA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THIRIO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North American Stainless Canada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Canadá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ROGER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MANSFIELD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28281" y="2780928"/>
            <a:ext cx="4011671" cy="2585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1414906" y="2811591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endPara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263189" y="4005064"/>
            <a:ext cx="4481070" cy="2862322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Acerinox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South East Asia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Singapur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IRENE TEO LIN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LING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Acerinox India (India):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PRATIK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KACHCHHI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Acerinox SC. Malaysia (Malasia):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BARRY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Acerinox  SA.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Shanghai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 (China) :</a:t>
            </a: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MARY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XU	</a:t>
            </a:r>
          </a:p>
          <a:p>
            <a:endParaRPr lang="es-E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Indonesia SA. (Indonesia):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EFRAT </a:t>
            </a:r>
            <a:r>
              <a:rPr lang="es-ES_trad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AGUN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_tradn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Acerinox  SEA  (Vietnam):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JAIME DEL DIEGO SANZ	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 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SEA (Tailandia):</a:t>
            </a:r>
          </a:p>
          <a:p>
            <a:r>
              <a:rPr lang="es-ES" sz="1000" cap="all" dirty="0" err="1">
                <a:latin typeface="Arial" panose="020B0604020202020204" pitchFamily="34" charset="0"/>
                <a:cs typeface="Arial" panose="020B0604020202020204" pitchFamily="34" charset="0"/>
              </a:rPr>
              <a:t>Prawit</a:t>
            </a:r>
            <a:r>
              <a:rPr lang="es-ES" sz="1000" cap="al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0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Lertwimonrat</a:t>
            </a:r>
            <a:endParaRPr lang="es-ES" sz="10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Acerinox SEA (Filipinas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ENRIQUE DAVID B.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SANTIAGO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Corea):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JUNGHO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CHOI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Acerinox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Pacific (Hong Kong):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MARY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(Taiwán):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SAMUEL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East (Emiratos Árabes Unidos):  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FERNANDO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GÓMEZ AIELLO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418218" y="908720"/>
            <a:ext cx="921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endPara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863477" y="3813521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endPara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223809" y="3817814"/>
            <a:ext cx="4452647" cy="2995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1501502" y="5584153"/>
            <a:ext cx="102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OCEANÍA</a:t>
            </a:r>
            <a:endParaRPr lang="es-E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863650" y="5934979"/>
            <a:ext cx="2448148" cy="615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939851" y="6044331"/>
            <a:ext cx="23719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Acerinox 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Australasia (Australia):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CLAUDIO LEÓN DE LA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BARRA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0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34345" y="575308"/>
            <a:ext cx="330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empleados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18" y="1124744"/>
            <a:ext cx="6699012" cy="33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619672" y="4437112"/>
            <a:ext cx="6230970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Europa: </a:t>
            </a:r>
            <a:r>
              <a:rPr lang="es-ES" dirty="0" smtClean="0">
                <a:solidFill>
                  <a:srgbClr val="002060"/>
                </a:solidFill>
              </a:rPr>
              <a:t>3.134 </a:t>
            </a:r>
            <a:r>
              <a:rPr lang="es-ES" dirty="0">
                <a:solidFill>
                  <a:srgbClr val="002060"/>
                </a:solidFill>
              </a:rPr>
              <a:t>(48,2</a:t>
            </a:r>
            <a:r>
              <a:rPr lang="es-ES" dirty="0" smtClean="0">
                <a:solidFill>
                  <a:srgbClr val="002060"/>
                </a:solidFill>
              </a:rPr>
              <a:t>%)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América:  </a:t>
            </a:r>
            <a:r>
              <a:rPr lang="es-ES" dirty="0">
                <a:solidFill>
                  <a:srgbClr val="002060"/>
                </a:solidFill>
              </a:rPr>
              <a:t>1.406 </a:t>
            </a:r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>
                <a:solidFill>
                  <a:srgbClr val="002060"/>
                </a:solidFill>
              </a:rPr>
              <a:t>21,6</a:t>
            </a:r>
            <a:r>
              <a:rPr lang="es-ES" dirty="0" smtClean="0">
                <a:solidFill>
                  <a:srgbClr val="002060"/>
                </a:solidFill>
              </a:rPr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África: </a:t>
            </a:r>
            <a:r>
              <a:rPr lang="es-ES" dirty="0">
                <a:solidFill>
                  <a:srgbClr val="002060"/>
                </a:solidFill>
              </a:rPr>
              <a:t>1.345 </a:t>
            </a:r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>
                <a:solidFill>
                  <a:srgbClr val="002060"/>
                </a:solidFill>
              </a:rPr>
              <a:t>20,7%)</a:t>
            </a: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2060"/>
                </a:solidFill>
              </a:rPr>
              <a:t>En Asia: </a:t>
            </a:r>
            <a:r>
              <a:rPr lang="es-ES" dirty="0">
                <a:solidFill>
                  <a:srgbClr val="002060"/>
                </a:solidFill>
              </a:rPr>
              <a:t>621 en </a:t>
            </a:r>
            <a:r>
              <a:rPr lang="es-ES" dirty="0" smtClean="0">
                <a:solidFill>
                  <a:srgbClr val="002060"/>
                </a:solidFill>
              </a:rPr>
              <a:t>(</a:t>
            </a:r>
            <a:r>
              <a:rPr lang="es-ES" dirty="0">
                <a:solidFill>
                  <a:srgbClr val="002060"/>
                </a:solidFill>
              </a:rPr>
              <a:t>9,5</a:t>
            </a:r>
            <a:r>
              <a:rPr lang="es-ES" dirty="0" smtClean="0">
                <a:solidFill>
                  <a:srgbClr val="002060"/>
                </a:solidFill>
              </a:rPr>
              <a:t>%)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702224" y="5589240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55,8% de los </a:t>
            </a:r>
            <a:r>
              <a:rPr lang="es-E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trabajadores, fuera </a:t>
            </a:r>
            <a:r>
              <a:rPr lang="es-E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España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56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011235" y="332656"/>
            <a:ext cx="2892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mundial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15" y="692696"/>
            <a:ext cx="4955181" cy="303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64570" y="4797152"/>
            <a:ext cx="1071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6336704" cy="283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41984" y="2852936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continentes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97130" y="1340768"/>
            <a:ext cx="61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91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77788" y="692696"/>
            <a:ext cx="321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balance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2" y="1844824"/>
            <a:ext cx="6733839" cy="201622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75681" y="147549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Producciones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68008" y="41397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5400600" cy="1800200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96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347141"/>
            <a:ext cx="3367465" cy="244189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598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67544" y="683404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Facturación por continentes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1140409"/>
            <a:ext cx="3312368" cy="5384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/>
        </p:blipFill>
        <p:spPr bwMode="auto">
          <a:xfrm>
            <a:off x="400015" y="4005064"/>
            <a:ext cx="3235881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17</a:t>
            </a:fld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982474" y="370783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Ebitda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121604" y="17635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105156" y="773995"/>
            <a:ext cx="2915116" cy="2294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56" y="836711"/>
            <a:ext cx="2632099" cy="216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3673108" y="530120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de 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57" y="5072007"/>
            <a:ext cx="3136867" cy="15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5126222" y="5055281"/>
            <a:ext cx="3334210" cy="1542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65" y="3212975"/>
            <a:ext cx="1781595" cy="16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5940152" y="3140968"/>
            <a:ext cx="1872208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61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18007" y="743876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Acerinox en bolsa durante 2015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25716" y="2350621"/>
            <a:ext cx="2191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del título 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Acerinox y del Ibex</a:t>
            </a: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5606779" cy="302433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15115" y="501317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Contratación de </a:t>
            </a:r>
          </a:p>
          <a:p>
            <a:pPr algn="ctr"/>
            <a:r>
              <a:rPr lang="es-E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y efectivo</a:t>
            </a: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4752528" cy="2330934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18</a:t>
            </a:fld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415966" y="1234997"/>
            <a:ext cx="5828442" cy="2986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2627784" y="4365104"/>
            <a:ext cx="4896544" cy="2393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6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98694" y="744268"/>
            <a:ext cx="4089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Retribución a los accionistas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0586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0" y="1124744"/>
            <a:ext cx="3746108" cy="231493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5412650" cy="22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907704" y="3831431"/>
            <a:ext cx="542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medio de pago a proveedores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19</a:t>
            </a:fld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006842" y="790434"/>
            <a:ext cx="2515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Deuda financiera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79" y="1294550"/>
            <a:ext cx="3003245" cy="213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683568" y="1340768"/>
            <a:ext cx="3528392" cy="2341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4993883" y="1232183"/>
            <a:ext cx="3528392" cy="2341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1907704" y="4293096"/>
            <a:ext cx="5484658" cy="2258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3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91880" y="556468"/>
            <a:ext cx="16033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small" dirty="0">
                <a:solidFill>
                  <a:srgbClr val="002060"/>
                </a:solidFill>
              </a:rPr>
              <a:t>Í</a:t>
            </a:r>
            <a:r>
              <a:rPr lang="es-ES" sz="3200" cap="small" dirty="0" smtClean="0">
                <a:solidFill>
                  <a:srgbClr val="002060"/>
                </a:solidFill>
              </a:rPr>
              <a:t> </a:t>
            </a:r>
            <a:r>
              <a:rPr lang="es-ES" sz="3200" cap="small" dirty="0">
                <a:solidFill>
                  <a:srgbClr val="002060"/>
                </a:solidFill>
              </a:rPr>
              <a:t>n d i c e</a:t>
            </a:r>
            <a:endParaRPr lang="es-ES" sz="3200" dirty="0">
              <a:solidFill>
                <a:srgbClr val="002060"/>
              </a:solidFill>
            </a:endParaRP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7" y="1190357"/>
            <a:ext cx="76328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cap="small" dirty="0" smtClean="0">
                <a:solidFill>
                  <a:srgbClr val="002060"/>
                </a:solidFill>
              </a:rPr>
              <a:t>1- Acerinox </a:t>
            </a:r>
            <a:r>
              <a:rPr lang="es-ES" sz="1600" cap="small" dirty="0">
                <a:solidFill>
                  <a:srgbClr val="002060"/>
                </a:solidFill>
              </a:rPr>
              <a:t>en Cifras	</a:t>
            </a:r>
            <a:r>
              <a:rPr lang="es-ES" sz="1600" cap="small" dirty="0" smtClean="0">
                <a:solidFill>
                  <a:srgbClr val="002060"/>
                </a:solidFill>
              </a:rPr>
              <a:t>…………………………………………………………………………..……….….…….  3      </a:t>
            </a:r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cap="small" dirty="0">
                <a:solidFill>
                  <a:srgbClr val="002060"/>
                </a:solidFill>
              </a:rPr>
              <a:t> </a:t>
            </a:r>
            <a:endParaRPr lang="es-ES" sz="1600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2- El </a:t>
            </a:r>
            <a:r>
              <a:rPr lang="es-ES" sz="1600" cap="small" dirty="0">
                <a:solidFill>
                  <a:srgbClr val="002060"/>
                </a:solidFill>
              </a:rPr>
              <a:t>Grupo Acerinox en el </a:t>
            </a:r>
            <a:r>
              <a:rPr lang="es-ES" sz="1600" cap="small" dirty="0" smtClean="0">
                <a:solidFill>
                  <a:srgbClr val="002060"/>
                </a:solidFill>
              </a:rPr>
              <a:t>mundo …………………………………………………………..…….….……… 6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3- Consejo de Administración……………………………………………………………….………...………… 7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4-  Comité de Dirección y Principales Ejecutivos de las empresas del Grupo   ………..…… 13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5- Número de Empleados ………………………………….………………………………………….…..…….. 15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6- Producción Mundial …………………………………………………………………………………..……… 16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7- Resultados y Balance ………………………………………………………………………………..………… 17</a:t>
            </a:r>
          </a:p>
          <a:p>
            <a:endParaRPr lang="es-ES" sz="1600" cap="small" dirty="0" smtClean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8- </a:t>
            </a:r>
            <a:r>
              <a:rPr lang="es-ES" sz="1600" cap="small" dirty="0" err="1" smtClean="0">
                <a:solidFill>
                  <a:srgbClr val="002060"/>
                </a:solidFill>
              </a:rPr>
              <a:t>I+D+i</a:t>
            </a:r>
            <a:r>
              <a:rPr lang="es-ES" sz="1600" cap="small" dirty="0" smtClean="0">
                <a:solidFill>
                  <a:srgbClr val="002060"/>
                </a:solidFill>
              </a:rPr>
              <a:t>………………………………………………………..…………………………………………………………. 21 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9- Acerinox en Bolsa durante 2015 ……………………………………………………………….……..... 22</a:t>
            </a:r>
          </a:p>
          <a:p>
            <a:endParaRPr lang="es-ES" sz="1600" cap="small" dirty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10- Retribución a los Accionistas ……………………………………………………………….…….…….. 23 </a:t>
            </a:r>
          </a:p>
          <a:p>
            <a:endParaRPr lang="es-ES" sz="1600" cap="small" dirty="0" smtClean="0">
              <a:solidFill>
                <a:srgbClr val="002060"/>
              </a:solidFill>
            </a:endParaRPr>
          </a:p>
          <a:p>
            <a:r>
              <a:rPr lang="es-ES" sz="1600" cap="small" dirty="0" smtClean="0">
                <a:solidFill>
                  <a:srgbClr val="002060"/>
                </a:solidFill>
              </a:rPr>
              <a:t>11 - Periodo Medio de Pago a Proveedores …………………………………………………….…….... 23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76456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A06DFF69-C9C0-4806-96E4-73D533A3B45C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56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85" y="1025428"/>
            <a:ext cx="6984776" cy="55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75856" y="506114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Acerinox en cifras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97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0171"/>
            <a:ext cx="7453240" cy="602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857715" cy="59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5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152737" cy="322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8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6597" y="591071"/>
            <a:ext cx="444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Acerinox en el mundo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54" y="1340768"/>
            <a:ext cx="7123134" cy="496582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7504" y="1435998"/>
            <a:ext cx="185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Presencia en 37 países 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Ventas en más de 80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6 plantas en 4 continentes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39 </a:t>
            </a:r>
            <a:r>
              <a:rPr lang="es-ES" dirty="0" smtClean="0">
                <a:solidFill>
                  <a:srgbClr val="002060"/>
                </a:solidFill>
              </a:rPr>
              <a:t>sociedades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18 </a:t>
            </a:r>
            <a:r>
              <a:rPr lang="es-ES" dirty="0">
                <a:solidFill>
                  <a:srgbClr val="002060"/>
                </a:solidFill>
              </a:rPr>
              <a:t>centros de </a:t>
            </a:r>
            <a:r>
              <a:rPr lang="es-ES" dirty="0" smtClean="0">
                <a:solidFill>
                  <a:srgbClr val="002060"/>
                </a:solidFill>
              </a:rPr>
              <a:t>servicios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26 almacenes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31 </a:t>
            </a:r>
            <a:r>
              <a:rPr lang="es-ES" dirty="0">
                <a:solidFill>
                  <a:srgbClr val="002060"/>
                </a:solidFill>
              </a:rPr>
              <a:t>oficinas comerciales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8688601" y="836712"/>
            <a:ext cx="0" cy="50405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00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641812" y="453803"/>
            <a:ext cx="383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de Administración</a:t>
            </a:r>
            <a:endParaRPr lang="es-E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9143"/>
            <a:ext cx="7776864" cy="57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74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8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036550" cy="541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2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9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0" y="475622"/>
            <a:ext cx="8330783" cy="597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5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455</Words>
  <Application>Microsoft Office PowerPoint</Application>
  <PresentationFormat>Presentación en pantalla (4:3)</PresentationFormat>
  <Paragraphs>282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Iñigo Rodriguez Vicens</dc:creator>
  <cp:lastModifiedBy>Iñigo Rodriguez Vicens</cp:lastModifiedBy>
  <cp:revision>40</cp:revision>
  <cp:lastPrinted>2016-04-15T06:41:57Z</cp:lastPrinted>
  <dcterms:created xsi:type="dcterms:W3CDTF">2016-03-07T10:55:59Z</dcterms:created>
  <dcterms:modified xsi:type="dcterms:W3CDTF">2016-04-15T08:15:56Z</dcterms:modified>
</cp:coreProperties>
</file>